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 sz="1000"/>
              <a:t>Capital Safety Margin (TC/RWA + Buffer)</a:t>
            </a:r>
            <a:r>
              <a:rPr lang="ru-RU" sz="1000"/>
              <a:t>, %</a:t>
            </a:r>
            <a:endParaRPr lang="en-US" sz="1000"/>
          </a:p>
          <a:p>
            <a:pPr>
              <a:defRPr/>
            </a:pPr>
            <a:r>
              <a:rPr lang="en-US" sz="1000"/>
              <a:t>Basel III  </a:t>
            </a:r>
            <a:endParaRPr lang="ru-RU" sz="1000"/>
          </a:p>
          <a:p>
            <a:pPr>
              <a:defRPr/>
            </a:pPr>
            <a:endParaRPr lang="ru-RU"/>
          </a:p>
          <a:p>
            <a:pPr>
              <a:defRPr/>
            </a:pPr>
            <a:r>
              <a:rPr lang="ru-RU"/>
              <a:t> </a:t>
            </a:r>
          </a:p>
        </c:rich>
      </c:tx>
      <c:layout>
        <c:manualLayout>
          <c:xMode val="edge"/>
          <c:yMode val="edge"/>
          <c:x val="0.27146276412418147"/>
          <c:y val="1.06072844046356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381890180085736E-2"/>
          <c:y val="0.14839278328031347"/>
          <c:w val="0.92191336254171186"/>
          <c:h val="0.6493173596853402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Poland</c:v>
                </c:pt>
              </c:strCache>
            </c:strRef>
          </c:tx>
          <c:spPr>
            <a:ln w="47625" cap="rnd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solidFill>
                <a:schemeClr val="accent6"/>
              </a:soli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4.4000000000000004</c:v>
                </c:pt>
                <c:pt idx="1">
                  <c:v>1.9</c:v>
                </c:pt>
                <c:pt idx="2">
                  <c:v>1.1000000000000001</c:v>
                </c:pt>
                <c:pt idx="3">
                  <c:v>4.2</c:v>
                </c:pt>
                <c:pt idx="4">
                  <c:v>4.5999999999999996</c:v>
                </c:pt>
                <c:pt idx="5">
                  <c:v>3.9</c:v>
                </c:pt>
                <c:pt idx="6">
                  <c:v>5.3</c:v>
                </c:pt>
                <c:pt idx="7">
                  <c:v>6.4</c:v>
                </c:pt>
                <c:pt idx="8">
                  <c:v>5.9</c:v>
                </c:pt>
                <c:pt idx="9">
                  <c:v>5.7</c:v>
                </c:pt>
                <c:pt idx="10">
                  <c:v>5.8</c:v>
                </c:pt>
                <c:pt idx="11">
                  <c:v>6.2</c:v>
                </c:pt>
                <c:pt idx="12">
                  <c:v>8.3000000000000007</c:v>
                </c:pt>
                <c:pt idx="13">
                  <c:v>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70-4797-982C-C9CC5F8EFA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Czech Republic</c:v>
                </c:pt>
              </c:strCache>
            </c:strRef>
          </c:tx>
          <c:spPr>
            <a:ln w="47625" cap="rnd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solidFill>
                <a:schemeClr val="accent5"/>
              </a:soli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4.3</c:v>
                </c:pt>
                <c:pt idx="1">
                  <c:v>5</c:v>
                </c:pt>
                <c:pt idx="2">
                  <c:v>8.8000000000000007</c:v>
                </c:pt>
                <c:pt idx="3">
                  <c:v>8.6</c:v>
                </c:pt>
                <c:pt idx="4">
                  <c:v>10.3</c:v>
                </c:pt>
                <c:pt idx="5">
                  <c:v>10.1</c:v>
                </c:pt>
                <c:pt idx="6">
                  <c:v>12.2</c:v>
                </c:pt>
                <c:pt idx="7">
                  <c:v>12.2</c:v>
                </c:pt>
                <c:pt idx="8">
                  <c:v>13.6</c:v>
                </c:pt>
                <c:pt idx="9">
                  <c:v>13.7</c:v>
                </c:pt>
                <c:pt idx="10">
                  <c:v>14.2</c:v>
                </c:pt>
                <c:pt idx="11">
                  <c:v>15.1</c:v>
                </c:pt>
                <c:pt idx="12">
                  <c:v>15.2</c:v>
                </c:pt>
                <c:pt idx="13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70-4797-982C-C9CC5F8EFA7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Slovakia</c:v>
                </c:pt>
              </c:strCache>
            </c:strRef>
          </c:tx>
          <c:spPr>
            <a:ln w="47625" cap="rnd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solidFill>
                <a:schemeClr val="accent4"/>
              </a:soli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Лист1!$D$2:$D$15</c:f>
              <c:numCache>
                <c:formatCode>General</c:formatCode>
                <c:ptCount val="14"/>
                <c:pt idx="0">
                  <c:v>2</c:v>
                </c:pt>
                <c:pt idx="1">
                  <c:v>5.8</c:v>
                </c:pt>
                <c:pt idx="2">
                  <c:v>2.6</c:v>
                </c:pt>
                <c:pt idx="3">
                  <c:v>5</c:v>
                </c:pt>
                <c:pt idx="4">
                  <c:v>4.8</c:v>
                </c:pt>
                <c:pt idx="5">
                  <c:v>8.1</c:v>
                </c:pt>
                <c:pt idx="6">
                  <c:v>6.9</c:v>
                </c:pt>
                <c:pt idx="7">
                  <c:v>4.5999999999999996</c:v>
                </c:pt>
                <c:pt idx="8">
                  <c:v>3.8</c:v>
                </c:pt>
                <c:pt idx="9">
                  <c:v>3.7</c:v>
                </c:pt>
                <c:pt idx="10">
                  <c:v>4.5</c:v>
                </c:pt>
                <c:pt idx="11">
                  <c:v>4.8</c:v>
                </c:pt>
                <c:pt idx="12">
                  <c:v>5.0999999999999996</c:v>
                </c:pt>
                <c:pt idx="13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70-4797-982C-C9CC5F8EFA7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Hungary</c:v>
                </c:pt>
              </c:strCache>
            </c:strRef>
          </c:tx>
          <c:spPr>
            <a:ln w="47625" cap="rnd" cmpd="sng" algn="ctr">
              <a:solidFill>
                <a:schemeClr val="accent6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noFill/>
              <a:ln w="9525" cap="flat" cmpd="sng" algn="ctr">
                <a:solidFill>
                  <a:schemeClr val="accent6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Лист1!$E$2:$E$15</c:f>
              <c:numCache>
                <c:formatCode>General</c:formatCode>
                <c:ptCount val="14"/>
                <c:pt idx="0">
                  <c:v>2.2000000000000002</c:v>
                </c:pt>
                <c:pt idx="1">
                  <c:v>3.2</c:v>
                </c:pt>
                <c:pt idx="2">
                  <c:v>0.5</c:v>
                </c:pt>
                <c:pt idx="3">
                  <c:v>5.0999999999999996</c:v>
                </c:pt>
                <c:pt idx="4">
                  <c:v>6.6</c:v>
                </c:pt>
                <c:pt idx="5">
                  <c:v>6.5</c:v>
                </c:pt>
                <c:pt idx="6">
                  <c:v>9.6</c:v>
                </c:pt>
                <c:pt idx="7">
                  <c:v>12.5</c:v>
                </c:pt>
                <c:pt idx="8">
                  <c:v>12.1</c:v>
                </c:pt>
                <c:pt idx="9">
                  <c:v>7.6</c:v>
                </c:pt>
                <c:pt idx="10">
                  <c:v>7.8</c:v>
                </c:pt>
                <c:pt idx="11">
                  <c:v>8.5</c:v>
                </c:pt>
                <c:pt idx="12">
                  <c:v>7.5</c:v>
                </c:pt>
                <c:pt idx="13">
                  <c:v>8.3000000000000007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F70-4797-982C-C9CC5F8EFA7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Romania</c:v>
                </c:pt>
              </c:strCache>
            </c:strRef>
          </c:tx>
          <c:spPr>
            <a:ln w="47625" cap="rnd" cmpd="sng" algn="ctr">
              <a:solidFill>
                <a:schemeClr val="accent5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noFill/>
              <a:ln w="9525" cap="flat" cmpd="sng" algn="ctr">
                <a:solidFill>
                  <a:schemeClr val="accent5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Лист1!$F$2:$F$15</c:f>
              <c:numCache>
                <c:formatCode>General</c:formatCode>
                <c:ptCount val="14"/>
                <c:pt idx="0">
                  <c:v>3.4</c:v>
                </c:pt>
                <c:pt idx="1">
                  <c:v>2.5</c:v>
                </c:pt>
                <c:pt idx="2">
                  <c:v>6.8</c:v>
                </c:pt>
                <c:pt idx="3">
                  <c:v>10.3</c:v>
                </c:pt>
                <c:pt idx="4">
                  <c:v>13.2</c:v>
                </c:pt>
                <c:pt idx="5">
                  <c:v>15.3</c:v>
                </c:pt>
                <c:pt idx="6">
                  <c:v>15.7</c:v>
                </c:pt>
                <c:pt idx="7">
                  <c:v>16.899999999999999</c:v>
                </c:pt>
                <c:pt idx="8" formatCode="d\-mmm">
                  <c:v>16.8</c:v>
                </c:pt>
                <c:pt idx="9">
                  <c:v>19.7</c:v>
                </c:pt>
                <c:pt idx="10">
                  <c:v>19.899999999999999</c:v>
                </c:pt>
                <c:pt idx="11">
                  <c:v>20.100000000000001</c:v>
                </c:pt>
                <c:pt idx="12">
                  <c:v>19.8</c:v>
                </c:pt>
                <c:pt idx="13">
                  <c:v>17.600000000000001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F70-4797-982C-C9CC5F8EFA7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Lithuania</c:v>
                </c:pt>
              </c:strCache>
            </c:strRef>
          </c:tx>
          <c:spPr>
            <a:ln w="47625" cap="rnd" cmpd="sng" algn="ctr">
              <a:solidFill>
                <a:schemeClr val="accent4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solidFill>
                <a:schemeClr val="accent4">
                  <a:lumMod val="60000"/>
                </a:schemeClr>
              </a:solidFill>
              <a:ln w="9525" cap="flat" cmpd="sng" algn="ctr">
                <a:solidFill>
                  <a:schemeClr val="accent4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Лист1!$G$2:$G$15</c:f>
              <c:numCache>
                <c:formatCode>General</c:formatCode>
                <c:ptCount val="14"/>
                <c:pt idx="0">
                  <c:v>-0.2</c:v>
                </c:pt>
                <c:pt idx="1">
                  <c:v>-0.4</c:v>
                </c:pt>
                <c:pt idx="2">
                  <c:v>-0.3</c:v>
                </c:pt>
                <c:pt idx="3">
                  <c:v>0.2</c:v>
                </c:pt>
                <c:pt idx="4">
                  <c:v>0.2</c:v>
                </c:pt>
                <c:pt idx="5">
                  <c:v>2.7</c:v>
                </c:pt>
                <c:pt idx="6">
                  <c:v>7.6</c:v>
                </c:pt>
                <c:pt idx="7">
                  <c:v>8.6</c:v>
                </c:pt>
                <c:pt idx="8">
                  <c:v>8.1999999999999993</c:v>
                </c:pt>
                <c:pt idx="9">
                  <c:v>8.3000000000000007</c:v>
                </c:pt>
                <c:pt idx="10">
                  <c:v>8.1999999999999993</c:v>
                </c:pt>
                <c:pt idx="11">
                  <c:v>8.5</c:v>
                </c:pt>
                <c:pt idx="12">
                  <c:v>8.1</c:v>
                </c:pt>
                <c:pt idx="13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F70-4797-982C-C9CC5F8EFA7B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Latvia</c:v>
                </c:pt>
              </c:strCache>
            </c:strRef>
          </c:tx>
          <c:spPr>
            <a:ln w="47625" cap="rnd" cmpd="sng" algn="ctr">
              <a:solidFill>
                <a:schemeClr val="accent6">
                  <a:lumMod val="80000"/>
                  <a:lumOff val="2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noFill/>
              <a:ln w="9525" cap="flat" cmpd="sng" algn="ctr">
                <a:solidFill>
                  <a:schemeClr val="accent6">
                    <a:lumMod val="80000"/>
                    <a:lumOff val="2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Лист1!$H$2:$H$15</c:f>
              <c:numCache>
                <c:formatCode>General</c:formatCode>
                <c:ptCount val="14"/>
                <c:pt idx="0">
                  <c:v>-0.8</c:v>
                </c:pt>
                <c:pt idx="1">
                  <c:v>0.2</c:v>
                </c:pt>
                <c:pt idx="2">
                  <c:v>-2.2999999999999998</c:v>
                </c:pt>
                <c:pt idx="3">
                  <c:v>-1.3</c:v>
                </c:pt>
                <c:pt idx="4">
                  <c:v>-1.2</c:v>
                </c:pt>
                <c:pt idx="5">
                  <c:v>3.9</c:v>
                </c:pt>
                <c:pt idx="6">
                  <c:v>5.6</c:v>
                </c:pt>
                <c:pt idx="7">
                  <c:v>7.7</c:v>
                </c:pt>
                <c:pt idx="8">
                  <c:v>8.3000000000000007</c:v>
                </c:pt>
                <c:pt idx="9">
                  <c:v>11</c:v>
                </c:pt>
                <c:pt idx="10">
                  <c:v>11.5</c:v>
                </c:pt>
                <c:pt idx="11">
                  <c:v>11.8</c:v>
                </c:pt>
                <c:pt idx="12">
                  <c:v>12.1</c:v>
                </c:pt>
                <c:pt idx="13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F70-4797-982C-C9CC5F8EFA7B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Estonia</c:v>
                </c:pt>
              </c:strCache>
            </c:strRef>
          </c:tx>
          <c:spPr>
            <a:ln w="47625" cap="rnd" cmpd="sng" algn="ctr">
              <a:solidFill>
                <a:schemeClr val="accent5">
                  <a:lumMod val="80000"/>
                  <a:lumOff val="2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solidFill>
                <a:schemeClr val="accent5">
                  <a:lumMod val="80000"/>
                  <a:lumOff val="20000"/>
                </a:schemeClr>
              </a:solidFill>
              <a:ln w="9525" cap="flat" cmpd="sng" algn="ctr">
                <a:solidFill>
                  <a:schemeClr val="accent5">
                    <a:lumMod val="80000"/>
                    <a:lumOff val="2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Лист1!$I$2:$I$15</c:f>
              <c:numCache>
                <c:formatCode>General</c:formatCode>
                <c:ptCount val="14"/>
                <c:pt idx="0">
                  <c:v>0</c:v>
                </c:pt>
                <c:pt idx="1">
                  <c:v>0.1</c:v>
                </c:pt>
                <c:pt idx="2">
                  <c:v>5</c:v>
                </c:pt>
                <c:pt idx="3">
                  <c:v>5.7</c:v>
                </c:pt>
                <c:pt idx="4">
                  <c:v>6.2</c:v>
                </c:pt>
                <c:pt idx="5">
                  <c:v>10.6</c:v>
                </c:pt>
                <c:pt idx="6">
                  <c:v>11.1</c:v>
                </c:pt>
                <c:pt idx="7">
                  <c:v>14.8</c:v>
                </c:pt>
                <c:pt idx="8">
                  <c:v>17</c:v>
                </c:pt>
                <c:pt idx="9">
                  <c:v>18.3</c:v>
                </c:pt>
                <c:pt idx="10">
                  <c:v>18.5</c:v>
                </c:pt>
                <c:pt idx="11">
                  <c:v>18.399999999999999</c:v>
                </c:pt>
                <c:pt idx="12">
                  <c:v>19.600000000000001</c:v>
                </c:pt>
                <c:pt idx="13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F70-4797-982C-C9CC5F8EF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9450752"/>
        <c:axId val="219464832"/>
      </c:lineChart>
      <c:catAx>
        <c:axId val="219450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dk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464832"/>
        <c:crosses val="autoZero"/>
        <c:auto val="1"/>
        <c:lblAlgn val="ctr"/>
        <c:lblOffset val="100"/>
        <c:noMultiLvlLbl val="0"/>
      </c:catAx>
      <c:valAx>
        <c:axId val="219464832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dk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dk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450752"/>
        <c:crosses val="autoZero"/>
        <c:crossBetween val="between"/>
      </c:valAx>
      <c:spPr>
        <a:solidFill>
          <a:schemeClr val="dk1">
            <a:tint val="20000"/>
          </a:schemeClr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7931922349597745E-2"/>
          <c:y val="0.84513399723284666"/>
          <c:w val="0.87899977563862874"/>
          <c:h val="0.128465405980196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6350" cap="flat" cmpd="sng" algn="ctr">
      <a:solidFill>
        <a:schemeClr val="dk1">
          <a:tint val="75000"/>
        </a:schemeClr>
      </a:solidFill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34">
  <cs:axisTitle>
    <cs:lnRef idx="0"/>
    <cs:fillRef idx="0"/>
    <cs:effectRef idx="0"/>
    <cs:fontRef idx="minor">
      <a:schemeClr val="dk1"/>
    </cs:fontRef>
    <cs:defRPr sz="1000" b="1" kern="1200"/>
  </cs:axisTitle>
  <cs:categoryAxis>
    <cs:lnRef idx="1">
      <a:schemeClr val="dk1">
        <a:tint val="75000"/>
      </a:schemeClr>
    </cs:lnRef>
    <cs:fillRef idx="0"/>
    <cs:effectRef idx="0"/>
    <cs:fontRef idx="minor">
      <a:schemeClr val="dk1"/>
    </cs:fontRef>
    <cs:spPr>
      <a:ln>
        <a:round/>
      </a:ln>
    </cs:spPr>
    <cs:defRPr sz="1000" kern="1200"/>
  </cs:categoryAxis>
  <cs:chartArea>
    <cs:lnRef idx="1">
      <a:schemeClr val="dk1">
        <a:tint val="75000"/>
      </a:schemeClr>
    </cs:lnRef>
    <cs:fillRef idx="1">
      <a:schemeClr val="lt1"/>
    </cs:fillRef>
    <cs:effectRef idx="0"/>
    <cs:fontRef idx="minor">
      <a:schemeClr val="dk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dk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cs:styleClr val="auto">
        <a:shade val="50000"/>
      </cs:styleClr>
    </cs:lnRef>
    <cs:fillRef idx="1">
      <cs:styleClr val="auto"/>
    </cs:fillRef>
    <cs:effectRef idx="0"/>
    <cs:fontRef idx="minor">
      <a:schemeClr val="dk1"/>
    </cs:fontRef>
    <cs:spPr>
      <a:ln>
        <a:round/>
      </a:ln>
    </cs:spPr>
  </cs:dataPoint>
  <cs:dataPoint3D>
    <cs:lnRef idx="1">
      <cs:styleClr val="auto">
        <a:shade val="50000"/>
      </cs:styleClr>
    </cs:lnRef>
    <cs:fillRef idx="1">
      <cs:styleClr val="auto"/>
    </cs:fillRef>
    <cs:effectRef idx="0"/>
    <cs:fontRef idx="minor">
      <a:schemeClr val="dk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dk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dk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dk1"/>
    </cs:fontRef>
    <cs:spPr>
      <a:ln>
        <a:round/>
      </a:ln>
    </cs:spPr>
  </cs:dataPointWireframe>
  <cs:dataTable>
    <cs:lnRef idx="1">
      <a:schemeClr val="dk1">
        <a:tint val="75000"/>
      </a:schemeClr>
    </cs:lnRef>
    <cs:fillRef idx="0"/>
    <cs:effectRef idx="0"/>
    <cs:fontRef idx="minor">
      <a:schemeClr val="dk1"/>
    </cs:fontRef>
    <cs:spPr>
      <a:ln>
        <a:round/>
      </a:ln>
    </cs:spPr>
    <cs:defRPr sz="1000" kern="1200"/>
  </cs:dataTable>
  <cs:downBar>
    <cs:lnRef idx="1">
      <a:schemeClr val="dk1"/>
    </cs:lnRef>
    <cs:fillRef idx="1">
      <a:schemeClr val="dk1">
        <a:tint val="95000"/>
      </a:schemeClr>
    </cs:fillRef>
    <cs:effectRef idx="0"/>
    <cs:fontRef idx="minor">
      <a:schemeClr val="dk1"/>
    </cs:fontRef>
    <cs:spPr>
      <a:ln>
        <a:round/>
      </a:ln>
    </cs:spPr>
  </cs:downBar>
  <cs:dropLine>
    <cs:lnRef idx="1">
      <a:schemeClr val="dk1"/>
    </cs:lnRef>
    <cs:fillRef idx="0"/>
    <cs:effectRef idx="0"/>
    <cs:fontRef idx="minor">
      <a:schemeClr val="dk1"/>
    </cs:fontRef>
    <cs:spPr>
      <a:ln>
        <a:round/>
      </a:ln>
    </cs:spPr>
  </cs:dropLine>
  <cs:errorBar>
    <cs:lnRef idx="1">
      <a:schemeClr val="dk1"/>
    </cs:lnRef>
    <cs:fillRef idx="1">
      <a:schemeClr val="dk1"/>
    </cs:fillRef>
    <cs:effectRef idx="0"/>
    <cs:fontRef idx="minor">
      <a:schemeClr val="dk1"/>
    </cs:fontRef>
    <cs:spPr>
      <a:ln>
        <a:round/>
      </a:ln>
    </cs:spPr>
  </cs:errorBar>
  <cs:floor>
    <cs:lnRef idx="1">
      <a:schemeClr val="dk1">
        <a:tint val="75000"/>
      </a:schemeClr>
    </cs:lnRef>
    <cs:fillRef idx="1">
      <a:schemeClr val="dk1">
        <a:tint val="20000"/>
      </a:schemeClr>
    </cs:fillRef>
    <cs:effectRef idx="0"/>
    <cs:fontRef idx="minor">
      <a:schemeClr val="dk1"/>
    </cs:fontRef>
    <cs:spPr>
      <a:ln>
        <a:round/>
      </a:ln>
    </cs:spPr>
  </cs:floor>
  <cs:gridlineMajor>
    <cs:lnRef idx="1">
      <a:schemeClr val="dk1">
        <a:tint val="75000"/>
      </a:schemeClr>
    </cs:lnRef>
    <cs:fillRef idx="0"/>
    <cs:effectRef idx="0"/>
    <cs:fontRef idx="minor">
      <a:schemeClr val="dk1"/>
    </cs:fontRef>
    <cs:spPr>
      <a:ln>
        <a:round/>
      </a:ln>
    </cs:spPr>
  </cs:gridlineMajor>
  <cs:gridlineMinor>
    <cs:lnRef idx="1">
      <a:schemeClr val="dk1">
        <a:tint val="50000"/>
      </a:schemeClr>
    </cs:lnRef>
    <cs:fillRef idx="0"/>
    <cs:effectRef idx="0"/>
    <cs:fontRef idx="minor">
      <a:schemeClr val="dk1"/>
    </cs:fontRef>
    <cs:spPr>
      <a:ln>
        <a:round/>
      </a:ln>
    </cs:spPr>
  </cs:gridlineMinor>
  <cs:hiLoLine>
    <cs:lnRef idx="1">
      <a:schemeClr val="dk1"/>
    </cs:lnRef>
    <cs:fillRef idx="0"/>
    <cs:effectRef idx="0"/>
    <cs:fontRef idx="minor">
      <a:schemeClr val="dk1"/>
    </cs:fontRef>
    <cs:spPr>
      <a:ln>
        <a:round/>
      </a:ln>
    </cs:spPr>
  </cs:hiLoLine>
  <cs:leaderLine>
    <cs:lnRef idx="1">
      <a:schemeClr val="dk1"/>
    </cs:lnRef>
    <cs:fillRef idx="0"/>
    <cs:effectRef idx="0"/>
    <cs:fontRef idx="minor">
      <a:schemeClr val="dk1"/>
    </cs:fontRef>
    <cs:spPr>
      <a:ln>
        <a:round/>
      </a:ln>
    </cs:spPr>
  </cs:leaderLine>
  <cs:legend>
    <cs:lnRef idx="0"/>
    <cs:fillRef idx="0"/>
    <cs:effectRef idx="0"/>
    <cs:fontRef idx="minor">
      <a:schemeClr val="dk1"/>
    </cs:fontRef>
    <cs:defRPr sz="1000" kern="1200"/>
  </cs:legend>
  <cs:plotArea>
    <cs:lnRef idx="0"/>
    <cs:fillRef idx="1">
      <a:schemeClr val="dk1">
        <a:tint val="20000"/>
      </a:schemeClr>
    </cs:fillRef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1">
      <a:schemeClr val="dk1">
        <a:tint val="75000"/>
      </a:schemeClr>
    </cs:lnRef>
    <cs:fillRef idx="0"/>
    <cs:effectRef idx="0"/>
    <cs:fontRef idx="minor">
      <a:schemeClr val="dk1"/>
    </cs:fontRef>
    <cs:spPr>
      <a:ln>
        <a:round/>
      </a:ln>
    </cs:spPr>
    <cs:defRPr sz="1000" kern="1200"/>
  </cs:seriesAxis>
  <cs:seriesLine>
    <cs:lnRef idx="1">
      <a:schemeClr val="dk1"/>
    </cs:lnRef>
    <cs:fillRef idx="0"/>
    <cs:effectRef idx="0"/>
    <cs:fontRef idx="minor">
      <a:schemeClr val="dk1"/>
    </cs:fontRef>
    <cs:spPr>
      <a:ln>
        <a:round/>
      </a:ln>
    </cs:spPr>
  </cs:seriesLine>
  <cs:title>
    <cs:lnRef idx="0"/>
    <cs:fillRef idx="0"/>
    <cs:effectRef idx="0"/>
    <cs:fontRef idx="minor">
      <a:schemeClr val="dk1"/>
    </cs:fontRef>
    <cs:defRPr sz="1800" b="1" kern="1200"/>
  </cs:title>
  <cs:trendline>
    <cs:lnRef idx="1">
      <a:schemeClr val="dk1"/>
    </cs:lnRef>
    <cs:fillRef idx="0"/>
    <cs:effectRef idx="0"/>
    <cs:fontRef idx="minor">
      <a:schemeClr val="dk1"/>
    </cs:fontRef>
    <cs:spPr>
      <a:ln cap="rnd">
        <a:round/>
      </a:ln>
    </cs:spPr>
  </cs:trendline>
  <cs:trendlineLabel>
    <cs:lnRef idx="0"/>
    <cs:fillRef idx="0"/>
    <cs:effectRef idx="0"/>
    <cs:fontRef idx="minor">
      <a:schemeClr val="dk1"/>
    </cs:fontRef>
    <cs:defRPr sz="1000" kern="1200"/>
  </cs:trendlineLabel>
  <cs:upBar>
    <cs:lnRef idx="1">
      <a:schemeClr val="dk1"/>
    </cs:lnRef>
    <cs:fillRef idx="1">
      <a:schemeClr val="lt1"/>
    </cs:fillRef>
    <cs:effectRef idx="0"/>
    <cs:fontRef idx="minor">
      <a:schemeClr val="dk1"/>
    </cs:fontRef>
    <cs:spPr>
      <a:ln>
        <a:round/>
      </a:ln>
    </cs:spPr>
  </cs:upBar>
  <cs:valueAxis>
    <cs:lnRef idx="1">
      <a:schemeClr val="dk1">
        <a:tint val="75000"/>
      </a:schemeClr>
    </cs:lnRef>
    <cs:fillRef idx="0"/>
    <cs:effectRef idx="0"/>
    <cs:fontRef idx="minor">
      <a:schemeClr val="dk1"/>
    </cs:fontRef>
    <cs:spPr>
      <a:ln>
        <a:round/>
      </a:ln>
    </cs:spPr>
    <cs:defRPr sz="1000" kern="1200"/>
  </cs:valueAxis>
  <cs:wall>
    <cs:lnRef idx="0"/>
    <cs:fillRef idx="1">
      <a:schemeClr val="dk1">
        <a:tint val="20000"/>
      </a:schemeClr>
    </cs:fillRef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E29628-330D-4166-AE87-DC8CF5AA1B5F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8402C99-41EE-46EF-90F0-CF55B7A409D2}">
      <dgm:prSet phldrT="[Text]" custT="1"/>
      <dgm:spPr/>
      <dgm:t>
        <a:bodyPr/>
        <a:lstStyle/>
        <a:p>
          <a:r>
            <a:rPr lang="en-GB" sz="1000" dirty="0">
              <a:latin typeface="Times New Roman" pitchFamily="18" charset="0"/>
              <a:cs typeface="Times New Roman" pitchFamily="18" charset="0"/>
            </a:rPr>
            <a:t>Tier 1 equity capital (capital and reserves)</a:t>
          </a:r>
        </a:p>
      </dgm:t>
    </dgm:pt>
    <dgm:pt modelId="{C459AE6B-6608-4DE9-969D-29298453B4D5}" type="parTrans" cxnId="{3E169B22-079B-4A4C-B5DD-A65FDB826998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74D34F8D-68B8-48FA-9F36-597B676E5581}" type="sibTrans" cxnId="{3E169B22-079B-4A4C-B5DD-A65FDB826998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2C507A25-7352-43CD-8FF4-37C58EA402FE}">
      <dgm:prSet phldrT="[Text]" custT="1"/>
      <dgm:spPr/>
      <dgm:t>
        <a:bodyPr/>
        <a:lstStyle/>
        <a:p>
          <a:r>
            <a:rPr lang="en-GB" sz="1000" dirty="0">
              <a:latin typeface="Times New Roman" pitchFamily="18" charset="0"/>
              <a:cs typeface="Times New Roman" pitchFamily="18" charset="0"/>
            </a:rPr>
            <a:t>Hybrid capital market instruments (Tier 1 capital)</a:t>
          </a:r>
        </a:p>
      </dgm:t>
    </dgm:pt>
    <dgm:pt modelId="{A0E8F60D-18CB-45D1-8462-56D5DB28019C}" type="parTrans" cxnId="{9F0C3B43-656A-4931-8E36-C49E57C79007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1E1F33E3-0424-46B6-B512-A92AEC058D0E}" type="sibTrans" cxnId="{9F0C3B43-656A-4931-8E36-C49E57C79007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A918E277-833E-4A9C-A48D-B90400F3B67B}">
      <dgm:prSet phldrT="[Text]" custT="1"/>
      <dgm:spPr/>
      <dgm:t>
        <a:bodyPr/>
        <a:lstStyle/>
        <a:p>
          <a:r>
            <a:rPr lang="en-GB" sz="1000">
              <a:latin typeface="Times New Roman" pitchFamily="18" charset="0"/>
              <a:cs typeface="Times New Roman" pitchFamily="18" charset="0"/>
            </a:rPr>
            <a:t>Tier 2 capital</a:t>
          </a:r>
        </a:p>
      </dgm:t>
    </dgm:pt>
    <dgm:pt modelId="{CF8D29B3-FFC4-4303-B88A-F3F49A3DA75D}" type="parTrans" cxnId="{24AB0161-9924-44CD-8321-DE0BB81AD69D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40EF7772-A3C8-45B5-9E77-8F214BADDAC8}" type="sibTrans" cxnId="{24AB0161-9924-44CD-8321-DE0BB81AD69D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04B8C4A6-4F64-445E-AE85-BA598D00B016}">
      <dgm:prSet phldrT="[Text]" custT="1"/>
      <dgm:spPr/>
      <dgm:t>
        <a:bodyPr/>
        <a:lstStyle/>
        <a:p>
          <a:r>
            <a:rPr lang="en-GB" sz="1000">
              <a:latin typeface="Times New Roman" pitchFamily="18" charset="0"/>
              <a:cs typeface="Times New Roman" pitchFamily="18" charset="0"/>
            </a:rPr>
            <a:t>At least 50 % of Tier 1 capital</a:t>
          </a:r>
        </a:p>
      </dgm:t>
    </dgm:pt>
    <dgm:pt modelId="{4FC693C1-0329-4C78-ABD5-CDBA1400F26F}" type="parTrans" cxnId="{E5FDBC1F-6DB1-4B96-A6A5-822B3A41C472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D61A8ABD-0529-4391-B2D0-75D287F04241}" type="sibTrans" cxnId="{E5FDBC1F-6DB1-4B96-A6A5-822B3A41C472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85219963-E610-4D94-9438-047EBAD0F1DF}">
      <dgm:prSet phldrT="[Text]" custT="1"/>
      <dgm:spPr/>
      <dgm:t>
        <a:bodyPr/>
        <a:lstStyle/>
        <a:p>
          <a:r>
            <a:rPr lang="en-GB" sz="1000">
              <a:latin typeface="Times New Roman" pitchFamily="18" charset="0"/>
              <a:cs typeface="Times New Roman" pitchFamily="18" charset="0"/>
            </a:rPr>
            <a:t>Up to 50% of Tier 1 capital</a:t>
          </a:r>
        </a:p>
      </dgm:t>
    </dgm:pt>
    <dgm:pt modelId="{2A938758-F011-4866-B4D2-0ED3680C81CA}" type="parTrans" cxnId="{773B1245-4EB1-48DF-B9A6-C0481CABD24C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7647D7A6-5295-4B9C-8BC2-4F620EA59028}" type="sibTrans" cxnId="{773B1245-4EB1-48DF-B9A6-C0481CABD24C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D06F09C5-2FC6-4E47-8779-FD88181EE151}">
      <dgm:prSet phldrT="[Text]" custT="1"/>
      <dgm:spPr/>
      <dgm:t>
        <a:bodyPr/>
        <a:lstStyle/>
        <a:p>
          <a:r>
            <a:rPr lang="en-GB" sz="1000">
              <a:latin typeface="Times New Roman" pitchFamily="18" charset="0"/>
              <a:cs typeface="Times New Roman" pitchFamily="18" charset="0"/>
            </a:rPr>
            <a:t>Up to 100 % of Tier 1 capital</a:t>
          </a:r>
        </a:p>
      </dgm:t>
    </dgm:pt>
    <dgm:pt modelId="{B1156583-7F19-43FC-BD2D-F46A8C8D9F31}" type="parTrans" cxnId="{2E8B22E7-9572-4FCE-989F-C71F1A3FFE1D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D1A4E10B-6182-4D04-9673-0FDFB72D1621}" type="sibTrans" cxnId="{2E8B22E7-9572-4FCE-989F-C71F1A3FFE1D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AE6E3390-5F74-4E98-B91D-EB36EFC434D1}">
      <dgm:prSet phldrT="[Text]" custT="1"/>
      <dgm:spPr/>
      <dgm:t>
        <a:bodyPr/>
        <a:lstStyle/>
        <a:p>
          <a:r>
            <a:rPr lang="en-GB" sz="1000">
              <a:latin typeface="Times New Roman" pitchFamily="18" charset="0"/>
              <a:cs typeface="Times New Roman" pitchFamily="18" charset="0"/>
            </a:rPr>
            <a:t>Subordinated obligations may not exceed 50% of Tier 1 capital</a:t>
          </a:r>
        </a:p>
      </dgm:t>
    </dgm:pt>
    <dgm:pt modelId="{06C4D845-066C-414D-A693-D5E713B4D9E4}" type="parTrans" cxnId="{80EA8BF7-52BB-40E1-AE31-E47A4FAA88B9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C75AAF7C-DB85-45F8-8998-D24D85424A65}" type="sibTrans" cxnId="{80EA8BF7-52BB-40E1-AE31-E47A4FAA88B9}">
      <dgm:prSet/>
      <dgm:spPr/>
      <dgm:t>
        <a:bodyPr/>
        <a:lstStyle/>
        <a:p>
          <a:endParaRPr lang="en-GB" sz="1000">
            <a:latin typeface="Times New Roman" pitchFamily="18" charset="0"/>
            <a:cs typeface="Times New Roman" pitchFamily="18" charset="0"/>
          </a:endParaRPr>
        </a:p>
      </dgm:t>
    </dgm:pt>
    <dgm:pt modelId="{B8E3F9C4-CACE-41C4-8B51-9A9599818F67}" type="pres">
      <dgm:prSet presAssocID="{02E29628-330D-4166-AE87-DC8CF5AA1B5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742F07-9B8D-4EAF-B207-FA73C3EC45C1}" type="pres">
      <dgm:prSet presAssocID="{C8402C99-41EE-46EF-90F0-CF55B7A409D2}" presName="hierRoot1" presStyleCnt="0"/>
      <dgm:spPr/>
    </dgm:pt>
    <dgm:pt modelId="{2A6A9D92-B151-4BBF-BF10-3DD215EB6CCD}" type="pres">
      <dgm:prSet presAssocID="{C8402C99-41EE-46EF-90F0-CF55B7A409D2}" presName="composite" presStyleCnt="0"/>
      <dgm:spPr/>
    </dgm:pt>
    <dgm:pt modelId="{B8F8A1B2-E874-4FD4-A791-8D8BC0D71D7C}" type="pres">
      <dgm:prSet presAssocID="{C8402C99-41EE-46EF-90F0-CF55B7A409D2}" presName="background" presStyleLbl="node0" presStyleIdx="0" presStyleCnt="3"/>
      <dgm:spPr>
        <a:solidFill>
          <a:srgbClr val="00664D"/>
        </a:solidFill>
      </dgm:spPr>
    </dgm:pt>
    <dgm:pt modelId="{1C04740A-425B-4E8C-859D-A4E78326B262}" type="pres">
      <dgm:prSet presAssocID="{C8402C99-41EE-46EF-90F0-CF55B7A409D2}" presName="text" presStyleLbl="fgAcc0" presStyleIdx="0" presStyleCnt="3">
        <dgm:presLayoutVars>
          <dgm:chPref val="3"/>
        </dgm:presLayoutVars>
      </dgm:prSet>
      <dgm:spPr/>
    </dgm:pt>
    <dgm:pt modelId="{D2F83807-DDF5-47F5-A3E9-8B3ADB1C4C45}" type="pres">
      <dgm:prSet presAssocID="{C8402C99-41EE-46EF-90F0-CF55B7A409D2}" presName="hierChild2" presStyleCnt="0"/>
      <dgm:spPr/>
    </dgm:pt>
    <dgm:pt modelId="{2FEDB910-3FEA-4A25-9090-011069ACA6E8}" type="pres">
      <dgm:prSet presAssocID="{4FC693C1-0329-4C78-ABD5-CDBA1400F26F}" presName="Name10" presStyleLbl="parChTrans1D2" presStyleIdx="0" presStyleCnt="4"/>
      <dgm:spPr/>
    </dgm:pt>
    <dgm:pt modelId="{015D689A-5E5D-4CF6-8A1F-07BE777943A7}" type="pres">
      <dgm:prSet presAssocID="{04B8C4A6-4F64-445E-AE85-BA598D00B016}" presName="hierRoot2" presStyleCnt="0"/>
      <dgm:spPr/>
    </dgm:pt>
    <dgm:pt modelId="{6AB3D226-A4EE-41B0-9051-E9A3B249A9A4}" type="pres">
      <dgm:prSet presAssocID="{04B8C4A6-4F64-445E-AE85-BA598D00B016}" presName="composite2" presStyleCnt="0"/>
      <dgm:spPr/>
    </dgm:pt>
    <dgm:pt modelId="{DEE3ECB9-7C95-4346-87C1-505492A4B800}" type="pres">
      <dgm:prSet presAssocID="{04B8C4A6-4F64-445E-AE85-BA598D00B016}" presName="background2" presStyleLbl="node2" presStyleIdx="0" presStyleCnt="4"/>
      <dgm:spPr>
        <a:solidFill>
          <a:srgbClr val="00664D"/>
        </a:solidFill>
      </dgm:spPr>
    </dgm:pt>
    <dgm:pt modelId="{DCA6586D-1522-46CA-91A4-F5926013D7EF}" type="pres">
      <dgm:prSet presAssocID="{04B8C4A6-4F64-445E-AE85-BA598D00B016}" presName="text2" presStyleLbl="fgAcc2" presStyleIdx="0" presStyleCnt="4">
        <dgm:presLayoutVars>
          <dgm:chPref val="3"/>
        </dgm:presLayoutVars>
      </dgm:prSet>
      <dgm:spPr/>
    </dgm:pt>
    <dgm:pt modelId="{7379D701-5FBB-4EED-9613-76240CF0F972}" type="pres">
      <dgm:prSet presAssocID="{04B8C4A6-4F64-445E-AE85-BA598D00B016}" presName="hierChild3" presStyleCnt="0"/>
      <dgm:spPr/>
    </dgm:pt>
    <dgm:pt modelId="{0DED071A-225E-4432-8F3F-CA86B2E430A4}" type="pres">
      <dgm:prSet presAssocID="{2C507A25-7352-43CD-8FF4-37C58EA402FE}" presName="hierRoot1" presStyleCnt="0"/>
      <dgm:spPr/>
    </dgm:pt>
    <dgm:pt modelId="{D9A0C3BD-642B-4D16-ACF9-B4E5F2247A26}" type="pres">
      <dgm:prSet presAssocID="{2C507A25-7352-43CD-8FF4-37C58EA402FE}" presName="composite" presStyleCnt="0"/>
      <dgm:spPr/>
    </dgm:pt>
    <dgm:pt modelId="{976EDC91-9397-45C1-8DE3-079C9F68CC0B}" type="pres">
      <dgm:prSet presAssocID="{2C507A25-7352-43CD-8FF4-37C58EA402FE}" presName="background" presStyleLbl="node0" presStyleIdx="1" presStyleCnt="3"/>
      <dgm:spPr>
        <a:solidFill>
          <a:srgbClr val="00664D"/>
        </a:solidFill>
      </dgm:spPr>
    </dgm:pt>
    <dgm:pt modelId="{873277F5-B10F-47CD-99D6-211296FE5621}" type="pres">
      <dgm:prSet presAssocID="{2C507A25-7352-43CD-8FF4-37C58EA402FE}" presName="text" presStyleLbl="fgAcc0" presStyleIdx="1" presStyleCnt="3">
        <dgm:presLayoutVars>
          <dgm:chPref val="3"/>
        </dgm:presLayoutVars>
      </dgm:prSet>
      <dgm:spPr/>
    </dgm:pt>
    <dgm:pt modelId="{92D1F636-6E33-423D-B8A5-A408E401895B}" type="pres">
      <dgm:prSet presAssocID="{2C507A25-7352-43CD-8FF4-37C58EA402FE}" presName="hierChild2" presStyleCnt="0"/>
      <dgm:spPr/>
    </dgm:pt>
    <dgm:pt modelId="{239DBB9F-E1D3-4C5F-AE7F-9A0EBC75396D}" type="pres">
      <dgm:prSet presAssocID="{2A938758-F011-4866-B4D2-0ED3680C81CA}" presName="Name10" presStyleLbl="parChTrans1D2" presStyleIdx="1" presStyleCnt="4"/>
      <dgm:spPr/>
    </dgm:pt>
    <dgm:pt modelId="{A31E6449-56D7-47EB-B0DD-2846E2235BC2}" type="pres">
      <dgm:prSet presAssocID="{85219963-E610-4D94-9438-047EBAD0F1DF}" presName="hierRoot2" presStyleCnt="0"/>
      <dgm:spPr/>
    </dgm:pt>
    <dgm:pt modelId="{4208C595-6FD0-4447-96D3-92AEE86B2A05}" type="pres">
      <dgm:prSet presAssocID="{85219963-E610-4D94-9438-047EBAD0F1DF}" presName="composite2" presStyleCnt="0"/>
      <dgm:spPr/>
    </dgm:pt>
    <dgm:pt modelId="{8E6CB712-466B-4F63-A7F6-0F66ACF3A6DC}" type="pres">
      <dgm:prSet presAssocID="{85219963-E610-4D94-9438-047EBAD0F1DF}" presName="background2" presStyleLbl="node2" presStyleIdx="1" presStyleCnt="4"/>
      <dgm:spPr>
        <a:solidFill>
          <a:srgbClr val="00664D"/>
        </a:solidFill>
      </dgm:spPr>
    </dgm:pt>
    <dgm:pt modelId="{D354AB37-35EE-48BB-AC56-D15BC2C56DF3}" type="pres">
      <dgm:prSet presAssocID="{85219963-E610-4D94-9438-047EBAD0F1DF}" presName="text2" presStyleLbl="fgAcc2" presStyleIdx="1" presStyleCnt="4">
        <dgm:presLayoutVars>
          <dgm:chPref val="3"/>
        </dgm:presLayoutVars>
      </dgm:prSet>
      <dgm:spPr/>
    </dgm:pt>
    <dgm:pt modelId="{F4BE9BF3-CB6F-46BE-8B31-A69F66DA8FD0}" type="pres">
      <dgm:prSet presAssocID="{85219963-E610-4D94-9438-047EBAD0F1DF}" presName="hierChild3" presStyleCnt="0"/>
      <dgm:spPr/>
    </dgm:pt>
    <dgm:pt modelId="{F12A533D-9C66-4E7D-848A-BBF94C3114DC}" type="pres">
      <dgm:prSet presAssocID="{A918E277-833E-4A9C-A48D-B90400F3B67B}" presName="hierRoot1" presStyleCnt="0"/>
      <dgm:spPr/>
    </dgm:pt>
    <dgm:pt modelId="{4AD832FF-F36C-4A26-B09D-3BF95227E205}" type="pres">
      <dgm:prSet presAssocID="{A918E277-833E-4A9C-A48D-B90400F3B67B}" presName="composite" presStyleCnt="0"/>
      <dgm:spPr/>
    </dgm:pt>
    <dgm:pt modelId="{60D3401B-09DB-453C-B99C-95D53472A824}" type="pres">
      <dgm:prSet presAssocID="{A918E277-833E-4A9C-A48D-B90400F3B67B}" presName="background" presStyleLbl="node0" presStyleIdx="2" presStyleCnt="3"/>
      <dgm:spPr>
        <a:solidFill>
          <a:srgbClr val="00664D"/>
        </a:solidFill>
      </dgm:spPr>
    </dgm:pt>
    <dgm:pt modelId="{C3857CE7-7B25-4BED-892B-65412E9E34EC}" type="pres">
      <dgm:prSet presAssocID="{A918E277-833E-4A9C-A48D-B90400F3B67B}" presName="text" presStyleLbl="fgAcc0" presStyleIdx="2" presStyleCnt="3">
        <dgm:presLayoutVars>
          <dgm:chPref val="3"/>
        </dgm:presLayoutVars>
      </dgm:prSet>
      <dgm:spPr/>
    </dgm:pt>
    <dgm:pt modelId="{7FB4FFDB-2C5B-42CB-AF2F-234316B78CA2}" type="pres">
      <dgm:prSet presAssocID="{A918E277-833E-4A9C-A48D-B90400F3B67B}" presName="hierChild2" presStyleCnt="0"/>
      <dgm:spPr/>
    </dgm:pt>
    <dgm:pt modelId="{98451F44-7918-46AD-A5A5-E3233DE916AA}" type="pres">
      <dgm:prSet presAssocID="{B1156583-7F19-43FC-BD2D-F46A8C8D9F31}" presName="Name10" presStyleLbl="parChTrans1D2" presStyleIdx="2" presStyleCnt="4"/>
      <dgm:spPr/>
    </dgm:pt>
    <dgm:pt modelId="{A3967A33-488F-40B1-B450-FA7FFBE9B1F5}" type="pres">
      <dgm:prSet presAssocID="{D06F09C5-2FC6-4E47-8779-FD88181EE151}" presName="hierRoot2" presStyleCnt="0"/>
      <dgm:spPr/>
    </dgm:pt>
    <dgm:pt modelId="{BC9B22E8-FC08-44F9-83B5-5654FF3AC0D3}" type="pres">
      <dgm:prSet presAssocID="{D06F09C5-2FC6-4E47-8779-FD88181EE151}" presName="composite2" presStyleCnt="0"/>
      <dgm:spPr/>
    </dgm:pt>
    <dgm:pt modelId="{F392C489-4819-4AF8-9413-324C8E96DA02}" type="pres">
      <dgm:prSet presAssocID="{D06F09C5-2FC6-4E47-8779-FD88181EE151}" presName="background2" presStyleLbl="node2" presStyleIdx="2" presStyleCnt="4"/>
      <dgm:spPr>
        <a:solidFill>
          <a:srgbClr val="00664D"/>
        </a:solidFill>
      </dgm:spPr>
    </dgm:pt>
    <dgm:pt modelId="{F77C507D-DBED-474B-BBFA-6DB09D945DAB}" type="pres">
      <dgm:prSet presAssocID="{D06F09C5-2FC6-4E47-8779-FD88181EE151}" presName="text2" presStyleLbl="fgAcc2" presStyleIdx="2" presStyleCnt="4">
        <dgm:presLayoutVars>
          <dgm:chPref val="3"/>
        </dgm:presLayoutVars>
      </dgm:prSet>
      <dgm:spPr/>
    </dgm:pt>
    <dgm:pt modelId="{FE20119A-A9A4-4B30-A983-9A3C9B38F685}" type="pres">
      <dgm:prSet presAssocID="{D06F09C5-2FC6-4E47-8779-FD88181EE151}" presName="hierChild3" presStyleCnt="0"/>
      <dgm:spPr/>
    </dgm:pt>
    <dgm:pt modelId="{EB500395-CB6A-4A1C-83CD-AAB4924A40FB}" type="pres">
      <dgm:prSet presAssocID="{06C4D845-066C-414D-A693-D5E713B4D9E4}" presName="Name10" presStyleLbl="parChTrans1D2" presStyleIdx="3" presStyleCnt="4"/>
      <dgm:spPr/>
    </dgm:pt>
    <dgm:pt modelId="{3625FDAF-5C8F-4C38-9E56-4CF5086C33E3}" type="pres">
      <dgm:prSet presAssocID="{AE6E3390-5F74-4E98-B91D-EB36EFC434D1}" presName="hierRoot2" presStyleCnt="0"/>
      <dgm:spPr/>
    </dgm:pt>
    <dgm:pt modelId="{432C4D3D-D822-47E2-B2F2-DB16F30A2D5E}" type="pres">
      <dgm:prSet presAssocID="{AE6E3390-5F74-4E98-B91D-EB36EFC434D1}" presName="composite2" presStyleCnt="0"/>
      <dgm:spPr/>
    </dgm:pt>
    <dgm:pt modelId="{02C237F9-0E46-4401-9180-1241F6E28CC8}" type="pres">
      <dgm:prSet presAssocID="{AE6E3390-5F74-4E98-B91D-EB36EFC434D1}" presName="background2" presStyleLbl="node2" presStyleIdx="3" presStyleCnt="4"/>
      <dgm:spPr>
        <a:solidFill>
          <a:srgbClr val="00664D"/>
        </a:solidFill>
      </dgm:spPr>
    </dgm:pt>
    <dgm:pt modelId="{A1BC2019-F5DD-4D99-81BD-770CFFF379DA}" type="pres">
      <dgm:prSet presAssocID="{AE6E3390-5F74-4E98-B91D-EB36EFC434D1}" presName="text2" presStyleLbl="fgAcc2" presStyleIdx="3" presStyleCnt="4">
        <dgm:presLayoutVars>
          <dgm:chPref val="3"/>
        </dgm:presLayoutVars>
      </dgm:prSet>
      <dgm:spPr/>
    </dgm:pt>
    <dgm:pt modelId="{79475F4E-BCAB-4315-89AC-1A7315485F62}" type="pres">
      <dgm:prSet presAssocID="{AE6E3390-5F74-4E98-B91D-EB36EFC434D1}" presName="hierChild3" presStyleCnt="0"/>
      <dgm:spPr/>
    </dgm:pt>
  </dgm:ptLst>
  <dgm:cxnLst>
    <dgm:cxn modelId="{B2E21A13-45C2-471F-A6E7-54A06F54CEA2}" type="presOf" srcId="{AE6E3390-5F74-4E98-B91D-EB36EFC434D1}" destId="{A1BC2019-F5DD-4D99-81BD-770CFFF379DA}" srcOrd="0" destOrd="0" presId="urn:microsoft.com/office/officeart/2005/8/layout/hierarchy1"/>
    <dgm:cxn modelId="{321FCD1A-E063-4F38-9405-9A4AF7D9CDB4}" type="presOf" srcId="{2C507A25-7352-43CD-8FF4-37C58EA402FE}" destId="{873277F5-B10F-47CD-99D6-211296FE5621}" srcOrd="0" destOrd="0" presId="urn:microsoft.com/office/officeart/2005/8/layout/hierarchy1"/>
    <dgm:cxn modelId="{E5FDBC1F-6DB1-4B96-A6A5-822B3A41C472}" srcId="{C8402C99-41EE-46EF-90F0-CF55B7A409D2}" destId="{04B8C4A6-4F64-445E-AE85-BA598D00B016}" srcOrd="0" destOrd="0" parTransId="{4FC693C1-0329-4C78-ABD5-CDBA1400F26F}" sibTransId="{D61A8ABD-0529-4391-B2D0-75D287F04241}"/>
    <dgm:cxn modelId="{3E169B22-079B-4A4C-B5DD-A65FDB826998}" srcId="{02E29628-330D-4166-AE87-DC8CF5AA1B5F}" destId="{C8402C99-41EE-46EF-90F0-CF55B7A409D2}" srcOrd="0" destOrd="0" parTransId="{C459AE6B-6608-4DE9-969D-29298453B4D5}" sibTransId="{74D34F8D-68B8-48FA-9F36-597B676E5581}"/>
    <dgm:cxn modelId="{7AFEC525-1FDE-4E07-9041-1AF4D6A5F0DA}" type="presOf" srcId="{D06F09C5-2FC6-4E47-8779-FD88181EE151}" destId="{F77C507D-DBED-474B-BBFA-6DB09D945DAB}" srcOrd="0" destOrd="0" presId="urn:microsoft.com/office/officeart/2005/8/layout/hierarchy1"/>
    <dgm:cxn modelId="{14C4CD34-84B2-492E-87FD-212080342D1C}" type="presOf" srcId="{4FC693C1-0329-4C78-ABD5-CDBA1400F26F}" destId="{2FEDB910-3FEA-4A25-9090-011069ACA6E8}" srcOrd="0" destOrd="0" presId="urn:microsoft.com/office/officeart/2005/8/layout/hierarchy1"/>
    <dgm:cxn modelId="{24AB0161-9924-44CD-8321-DE0BB81AD69D}" srcId="{02E29628-330D-4166-AE87-DC8CF5AA1B5F}" destId="{A918E277-833E-4A9C-A48D-B90400F3B67B}" srcOrd="2" destOrd="0" parTransId="{CF8D29B3-FFC4-4303-B88A-F3F49A3DA75D}" sibTransId="{40EF7772-A3C8-45B5-9E77-8F214BADDAC8}"/>
    <dgm:cxn modelId="{AED02B62-817A-4247-BEF3-FE2068F03972}" type="presOf" srcId="{06C4D845-066C-414D-A693-D5E713B4D9E4}" destId="{EB500395-CB6A-4A1C-83CD-AAB4924A40FB}" srcOrd="0" destOrd="0" presId="urn:microsoft.com/office/officeart/2005/8/layout/hierarchy1"/>
    <dgm:cxn modelId="{9F0C3B43-656A-4931-8E36-C49E57C79007}" srcId="{02E29628-330D-4166-AE87-DC8CF5AA1B5F}" destId="{2C507A25-7352-43CD-8FF4-37C58EA402FE}" srcOrd="1" destOrd="0" parTransId="{A0E8F60D-18CB-45D1-8462-56D5DB28019C}" sibTransId="{1E1F33E3-0424-46B6-B512-A92AEC058D0E}"/>
    <dgm:cxn modelId="{773B1245-4EB1-48DF-B9A6-C0481CABD24C}" srcId="{2C507A25-7352-43CD-8FF4-37C58EA402FE}" destId="{85219963-E610-4D94-9438-047EBAD0F1DF}" srcOrd="0" destOrd="0" parTransId="{2A938758-F011-4866-B4D2-0ED3680C81CA}" sibTransId="{7647D7A6-5295-4B9C-8BC2-4F620EA59028}"/>
    <dgm:cxn modelId="{50FE8F48-1D10-4D3E-B29E-73AA87B3B18E}" type="presOf" srcId="{A918E277-833E-4A9C-A48D-B90400F3B67B}" destId="{C3857CE7-7B25-4BED-892B-65412E9E34EC}" srcOrd="0" destOrd="0" presId="urn:microsoft.com/office/officeart/2005/8/layout/hierarchy1"/>
    <dgm:cxn modelId="{8DC20B51-9907-46F6-9A4A-32130C036530}" type="presOf" srcId="{B1156583-7F19-43FC-BD2D-F46A8C8D9F31}" destId="{98451F44-7918-46AD-A5A5-E3233DE916AA}" srcOrd="0" destOrd="0" presId="urn:microsoft.com/office/officeart/2005/8/layout/hierarchy1"/>
    <dgm:cxn modelId="{8862CAA7-B972-47CD-8643-5A960FFD493E}" type="presOf" srcId="{2A938758-F011-4866-B4D2-0ED3680C81CA}" destId="{239DBB9F-E1D3-4C5F-AE7F-9A0EBC75396D}" srcOrd="0" destOrd="0" presId="urn:microsoft.com/office/officeart/2005/8/layout/hierarchy1"/>
    <dgm:cxn modelId="{F1432DC3-2D38-4CCD-A4FA-C3E581BE1703}" type="presOf" srcId="{04B8C4A6-4F64-445E-AE85-BA598D00B016}" destId="{DCA6586D-1522-46CA-91A4-F5926013D7EF}" srcOrd="0" destOrd="0" presId="urn:microsoft.com/office/officeart/2005/8/layout/hierarchy1"/>
    <dgm:cxn modelId="{46E7ABE4-6AF2-45DC-80AD-5B75456DB987}" type="presOf" srcId="{C8402C99-41EE-46EF-90F0-CF55B7A409D2}" destId="{1C04740A-425B-4E8C-859D-A4E78326B262}" srcOrd="0" destOrd="0" presId="urn:microsoft.com/office/officeart/2005/8/layout/hierarchy1"/>
    <dgm:cxn modelId="{2E8B22E7-9572-4FCE-989F-C71F1A3FFE1D}" srcId="{A918E277-833E-4A9C-A48D-B90400F3B67B}" destId="{D06F09C5-2FC6-4E47-8779-FD88181EE151}" srcOrd="0" destOrd="0" parTransId="{B1156583-7F19-43FC-BD2D-F46A8C8D9F31}" sibTransId="{D1A4E10B-6182-4D04-9673-0FDFB72D1621}"/>
    <dgm:cxn modelId="{08BB92F5-F6BD-4DB7-869E-2023992DAA1F}" type="presOf" srcId="{02E29628-330D-4166-AE87-DC8CF5AA1B5F}" destId="{B8E3F9C4-CACE-41C4-8B51-9A9599818F67}" srcOrd="0" destOrd="0" presId="urn:microsoft.com/office/officeart/2005/8/layout/hierarchy1"/>
    <dgm:cxn modelId="{80EA8BF7-52BB-40E1-AE31-E47A4FAA88B9}" srcId="{A918E277-833E-4A9C-A48D-B90400F3B67B}" destId="{AE6E3390-5F74-4E98-B91D-EB36EFC434D1}" srcOrd="1" destOrd="0" parTransId="{06C4D845-066C-414D-A693-D5E713B4D9E4}" sibTransId="{C75AAF7C-DB85-45F8-8998-D24D85424A65}"/>
    <dgm:cxn modelId="{9FAD71FE-D801-4A3D-968A-9858BCE2D6EE}" type="presOf" srcId="{85219963-E610-4D94-9438-047EBAD0F1DF}" destId="{D354AB37-35EE-48BB-AC56-D15BC2C56DF3}" srcOrd="0" destOrd="0" presId="urn:microsoft.com/office/officeart/2005/8/layout/hierarchy1"/>
    <dgm:cxn modelId="{C75CF6E1-D51D-4525-BFBA-BC6293E285AD}" type="presParOf" srcId="{B8E3F9C4-CACE-41C4-8B51-9A9599818F67}" destId="{33742F07-9B8D-4EAF-B207-FA73C3EC45C1}" srcOrd="0" destOrd="0" presId="urn:microsoft.com/office/officeart/2005/8/layout/hierarchy1"/>
    <dgm:cxn modelId="{735636A4-FC76-49C5-8D3D-2E35441418AD}" type="presParOf" srcId="{33742F07-9B8D-4EAF-B207-FA73C3EC45C1}" destId="{2A6A9D92-B151-4BBF-BF10-3DD215EB6CCD}" srcOrd="0" destOrd="0" presId="urn:microsoft.com/office/officeart/2005/8/layout/hierarchy1"/>
    <dgm:cxn modelId="{2DE34DD1-554C-455B-810C-CF9AAA8EF7BB}" type="presParOf" srcId="{2A6A9D92-B151-4BBF-BF10-3DD215EB6CCD}" destId="{B8F8A1B2-E874-4FD4-A791-8D8BC0D71D7C}" srcOrd="0" destOrd="0" presId="urn:microsoft.com/office/officeart/2005/8/layout/hierarchy1"/>
    <dgm:cxn modelId="{003252EE-749C-4F76-AB70-643CD147A9DC}" type="presParOf" srcId="{2A6A9D92-B151-4BBF-BF10-3DD215EB6CCD}" destId="{1C04740A-425B-4E8C-859D-A4E78326B262}" srcOrd="1" destOrd="0" presId="urn:microsoft.com/office/officeart/2005/8/layout/hierarchy1"/>
    <dgm:cxn modelId="{FC63E061-E20F-4EBC-9C3F-A013D760D8DA}" type="presParOf" srcId="{33742F07-9B8D-4EAF-B207-FA73C3EC45C1}" destId="{D2F83807-DDF5-47F5-A3E9-8B3ADB1C4C45}" srcOrd="1" destOrd="0" presId="urn:microsoft.com/office/officeart/2005/8/layout/hierarchy1"/>
    <dgm:cxn modelId="{C3878BA9-5BF1-48F7-A738-7E48AFD3E0FE}" type="presParOf" srcId="{D2F83807-DDF5-47F5-A3E9-8B3ADB1C4C45}" destId="{2FEDB910-3FEA-4A25-9090-011069ACA6E8}" srcOrd="0" destOrd="0" presId="urn:microsoft.com/office/officeart/2005/8/layout/hierarchy1"/>
    <dgm:cxn modelId="{C2D83B95-382A-4EC0-92AA-9E1B4F985BD0}" type="presParOf" srcId="{D2F83807-DDF5-47F5-A3E9-8B3ADB1C4C45}" destId="{015D689A-5E5D-4CF6-8A1F-07BE777943A7}" srcOrd="1" destOrd="0" presId="urn:microsoft.com/office/officeart/2005/8/layout/hierarchy1"/>
    <dgm:cxn modelId="{8A18DE2B-610C-4005-902D-D230359873E3}" type="presParOf" srcId="{015D689A-5E5D-4CF6-8A1F-07BE777943A7}" destId="{6AB3D226-A4EE-41B0-9051-E9A3B249A9A4}" srcOrd="0" destOrd="0" presId="urn:microsoft.com/office/officeart/2005/8/layout/hierarchy1"/>
    <dgm:cxn modelId="{9A8A6BFE-30BB-4EE9-A83A-936C3346EFE2}" type="presParOf" srcId="{6AB3D226-A4EE-41B0-9051-E9A3B249A9A4}" destId="{DEE3ECB9-7C95-4346-87C1-505492A4B800}" srcOrd="0" destOrd="0" presId="urn:microsoft.com/office/officeart/2005/8/layout/hierarchy1"/>
    <dgm:cxn modelId="{53C53CAC-EB61-425C-8CEE-7D596C811338}" type="presParOf" srcId="{6AB3D226-A4EE-41B0-9051-E9A3B249A9A4}" destId="{DCA6586D-1522-46CA-91A4-F5926013D7EF}" srcOrd="1" destOrd="0" presId="urn:microsoft.com/office/officeart/2005/8/layout/hierarchy1"/>
    <dgm:cxn modelId="{23FFB676-A5AE-439D-B455-37CE579371A5}" type="presParOf" srcId="{015D689A-5E5D-4CF6-8A1F-07BE777943A7}" destId="{7379D701-5FBB-4EED-9613-76240CF0F972}" srcOrd="1" destOrd="0" presId="urn:microsoft.com/office/officeart/2005/8/layout/hierarchy1"/>
    <dgm:cxn modelId="{66C00D7F-7391-40A9-92B3-DCD6E1418F87}" type="presParOf" srcId="{B8E3F9C4-CACE-41C4-8B51-9A9599818F67}" destId="{0DED071A-225E-4432-8F3F-CA86B2E430A4}" srcOrd="1" destOrd="0" presId="urn:microsoft.com/office/officeart/2005/8/layout/hierarchy1"/>
    <dgm:cxn modelId="{383AF5B8-5B64-408A-A363-D1BE3515F2A4}" type="presParOf" srcId="{0DED071A-225E-4432-8F3F-CA86B2E430A4}" destId="{D9A0C3BD-642B-4D16-ACF9-B4E5F2247A26}" srcOrd="0" destOrd="0" presId="urn:microsoft.com/office/officeart/2005/8/layout/hierarchy1"/>
    <dgm:cxn modelId="{130746B6-04A6-4A11-BCB8-BF8E3A6BC194}" type="presParOf" srcId="{D9A0C3BD-642B-4D16-ACF9-B4E5F2247A26}" destId="{976EDC91-9397-45C1-8DE3-079C9F68CC0B}" srcOrd="0" destOrd="0" presId="urn:microsoft.com/office/officeart/2005/8/layout/hierarchy1"/>
    <dgm:cxn modelId="{857FB7F8-10F2-49BE-B991-3F8760B137AA}" type="presParOf" srcId="{D9A0C3BD-642B-4D16-ACF9-B4E5F2247A26}" destId="{873277F5-B10F-47CD-99D6-211296FE5621}" srcOrd="1" destOrd="0" presId="urn:microsoft.com/office/officeart/2005/8/layout/hierarchy1"/>
    <dgm:cxn modelId="{1FBCA94F-4568-4B24-B856-7257D4CFDEA5}" type="presParOf" srcId="{0DED071A-225E-4432-8F3F-CA86B2E430A4}" destId="{92D1F636-6E33-423D-B8A5-A408E401895B}" srcOrd="1" destOrd="0" presId="urn:microsoft.com/office/officeart/2005/8/layout/hierarchy1"/>
    <dgm:cxn modelId="{55387369-705D-4C01-AD68-98239BBE6477}" type="presParOf" srcId="{92D1F636-6E33-423D-B8A5-A408E401895B}" destId="{239DBB9F-E1D3-4C5F-AE7F-9A0EBC75396D}" srcOrd="0" destOrd="0" presId="urn:microsoft.com/office/officeart/2005/8/layout/hierarchy1"/>
    <dgm:cxn modelId="{8C42D247-BD24-4AD2-BB2B-5F91099F46AA}" type="presParOf" srcId="{92D1F636-6E33-423D-B8A5-A408E401895B}" destId="{A31E6449-56D7-47EB-B0DD-2846E2235BC2}" srcOrd="1" destOrd="0" presId="urn:microsoft.com/office/officeart/2005/8/layout/hierarchy1"/>
    <dgm:cxn modelId="{EA3C3FA6-4F76-475F-BAFC-8BEAC7FE8121}" type="presParOf" srcId="{A31E6449-56D7-47EB-B0DD-2846E2235BC2}" destId="{4208C595-6FD0-4447-96D3-92AEE86B2A05}" srcOrd="0" destOrd="0" presId="urn:microsoft.com/office/officeart/2005/8/layout/hierarchy1"/>
    <dgm:cxn modelId="{0FE45AB3-FA07-4C92-9682-F98844BF8A09}" type="presParOf" srcId="{4208C595-6FD0-4447-96D3-92AEE86B2A05}" destId="{8E6CB712-466B-4F63-A7F6-0F66ACF3A6DC}" srcOrd="0" destOrd="0" presId="urn:microsoft.com/office/officeart/2005/8/layout/hierarchy1"/>
    <dgm:cxn modelId="{63449D6D-C7CC-4104-8F87-1E6FE1DEB356}" type="presParOf" srcId="{4208C595-6FD0-4447-96D3-92AEE86B2A05}" destId="{D354AB37-35EE-48BB-AC56-D15BC2C56DF3}" srcOrd="1" destOrd="0" presId="urn:microsoft.com/office/officeart/2005/8/layout/hierarchy1"/>
    <dgm:cxn modelId="{E16C9F92-0CA9-487D-AE1E-CC6F97EEC37D}" type="presParOf" srcId="{A31E6449-56D7-47EB-B0DD-2846E2235BC2}" destId="{F4BE9BF3-CB6F-46BE-8B31-A69F66DA8FD0}" srcOrd="1" destOrd="0" presId="urn:microsoft.com/office/officeart/2005/8/layout/hierarchy1"/>
    <dgm:cxn modelId="{0B47FE4D-2A81-46AF-BE80-83291076E1F6}" type="presParOf" srcId="{B8E3F9C4-CACE-41C4-8B51-9A9599818F67}" destId="{F12A533D-9C66-4E7D-848A-BBF94C3114DC}" srcOrd="2" destOrd="0" presId="urn:microsoft.com/office/officeart/2005/8/layout/hierarchy1"/>
    <dgm:cxn modelId="{4EAAE180-C235-4351-A9F1-7CD9E4068314}" type="presParOf" srcId="{F12A533D-9C66-4E7D-848A-BBF94C3114DC}" destId="{4AD832FF-F36C-4A26-B09D-3BF95227E205}" srcOrd="0" destOrd="0" presId="urn:microsoft.com/office/officeart/2005/8/layout/hierarchy1"/>
    <dgm:cxn modelId="{F9ED37F5-C480-47E8-B462-3D944B371818}" type="presParOf" srcId="{4AD832FF-F36C-4A26-B09D-3BF95227E205}" destId="{60D3401B-09DB-453C-B99C-95D53472A824}" srcOrd="0" destOrd="0" presId="urn:microsoft.com/office/officeart/2005/8/layout/hierarchy1"/>
    <dgm:cxn modelId="{1EBABE61-A3B9-4B51-99A8-D08840C56B79}" type="presParOf" srcId="{4AD832FF-F36C-4A26-B09D-3BF95227E205}" destId="{C3857CE7-7B25-4BED-892B-65412E9E34EC}" srcOrd="1" destOrd="0" presId="urn:microsoft.com/office/officeart/2005/8/layout/hierarchy1"/>
    <dgm:cxn modelId="{E7BAE962-0B6A-4313-A495-C9A0DA77A024}" type="presParOf" srcId="{F12A533D-9C66-4E7D-848A-BBF94C3114DC}" destId="{7FB4FFDB-2C5B-42CB-AF2F-234316B78CA2}" srcOrd="1" destOrd="0" presId="urn:microsoft.com/office/officeart/2005/8/layout/hierarchy1"/>
    <dgm:cxn modelId="{3661B058-6503-4306-87AE-E65A6564A861}" type="presParOf" srcId="{7FB4FFDB-2C5B-42CB-AF2F-234316B78CA2}" destId="{98451F44-7918-46AD-A5A5-E3233DE916AA}" srcOrd="0" destOrd="0" presId="urn:microsoft.com/office/officeart/2005/8/layout/hierarchy1"/>
    <dgm:cxn modelId="{34559135-994B-4E19-B336-A231B1CAFE89}" type="presParOf" srcId="{7FB4FFDB-2C5B-42CB-AF2F-234316B78CA2}" destId="{A3967A33-488F-40B1-B450-FA7FFBE9B1F5}" srcOrd="1" destOrd="0" presId="urn:microsoft.com/office/officeart/2005/8/layout/hierarchy1"/>
    <dgm:cxn modelId="{CD92F193-C590-47AA-AD15-9485EC8447B5}" type="presParOf" srcId="{A3967A33-488F-40B1-B450-FA7FFBE9B1F5}" destId="{BC9B22E8-FC08-44F9-83B5-5654FF3AC0D3}" srcOrd="0" destOrd="0" presId="urn:microsoft.com/office/officeart/2005/8/layout/hierarchy1"/>
    <dgm:cxn modelId="{0225BDCE-D191-498A-B4D7-07A4AF96535A}" type="presParOf" srcId="{BC9B22E8-FC08-44F9-83B5-5654FF3AC0D3}" destId="{F392C489-4819-4AF8-9413-324C8E96DA02}" srcOrd="0" destOrd="0" presId="urn:microsoft.com/office/officeart/2005/8/layout/hierarchy1"/>
    <dgm:cxn modelId="{0B939AF0-7B09-4CAD-838E-1925BF757F19}" type="presParOf" srcId="{BC9B22E8-FC08-44F9-83B5-5654FF3AC0D3}" destId="{F77C507D-DBED-474B-BBFA-6DB09D945DAB}" srcOrd="1" destOrd="0" presId="urn:microsoft.com/office/officeart/2005/8/layout/hierarchy1"/>
    <dgm:cxn modelId="{545895BF-2B1B-4069-8DC0-7E50A612CEEA}" type="presParOf" srcId="{A3967A33-488F-40B1-B450-FA7FFBE9B1F5}" destId="{FE20119A-A9A4-4B30-A983-9A3C9B38F685}" srcOrd="1" destOrd="0" presId="urn:microsoft.com/office/officeart/2005/8/layout/hierarchy1"/>
    <dgm:cxn modelId="{C7A9BD99-1253-401A-A232-B8F009D8014B}" type="presParOf" srcId="{7FB4FFDB-2C5B-42CB-AF2F-234316B78CA2}" destId="{EB500395-CB6A-4A1C-83CD-AAB4924A40FB}" srcOrd="2" destOrd="0" presId="urn:microsoft.com/office/officeart/2005/8/layout/hierarchy1"/>
    <dgm:cxn modelId="{BFD70C53-FD23-40F3-B36E-D8DF7E0F4B09}" type="presParOf" srcId="{7FB4FFDB-2C5B-42CB-AF2F-234316B78CA2}" destId="{3625FDAF-5C8F-4C38-9E56-4CF5086C33E3}" srcOrd="3" destOrd="0" presId="urn:microsoft.com/office/officeart/2005/8/layout/hierarchy1"/>
    <dgm:cxn modelId="{2EDE5316-3010-4181-9628-E422D731E44A}" type="presParOf" srcId="{3625FDAF-5C8F-4C38-9E56-4CF5086C33E3}" destId="{432C4D3D-D822-47E2-B2F2-DB16F30A2D5E}" srcOrd="0" destOrd="0" presId="urn:microsoft.com/office/officeart/2005/8/layout/hierarchy1"/>
    <dgm:cxn modelId="{9769B828-5C1C-4E1B-A205-4D8B0BF3D7D6}" type="presParOf" srcId="{432C4D3D-D822-47E2-B2F2-DB16F30A2D5E}" destId="{02C237F9-0E46-4401-9180-1241F6E28CC8}" srcOrd="0" destOrd="0" presId="urn:microsoft.com/office/officeart/2005/8/layout/hierarchy1"/>
    <dgm:cxn modelId="{35DACA6B-5A47-4E74-BA4B-ABB39B09C720}" type="presParOf" srcId="{432C4D3D-D822-47E2-B2F2-DB16F30A2D5E}" destId="{A1BC2019-F5DD-4D99-81BD-770CFFF379DA}" srcOrd="1" destOrd="0" presId="urn:microsoft.com/office/officeart/2005/8/layout/hierarchy1"/>
    <dgm:cxn modelId="{2FA1F58B-E84A-4A8B-9267-DB5A35A6E121}" type="presParOf" srcId="{3625FDAF-5C8F-4C38-9E56-4CF5086C33E3}" destId="{79475F4E-BCAB-4315-89AC-1A7315485F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00395-CB6A-4A1C-83CD-AAB4924A40FB}">
      <dsp:nvSpPr>
        <dsp:cNvPr id="0" name=""/>
        <dsp:cNvSpPr/>
      </dsp:nvSpPr>
      <dsp:spPr>
        <a:xfrm>
          <a:off x="3482083" y="694977"/>
          <a:ext cx="598247" cy="284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022"/>
              </a:lnTo>
              <a:lnTo>
                <a:pt x="598247" y="194022"/>
              </a:lnTo>
              <a:lnTo>
                <a:pt x="598247" y="2847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51F44-7918-46AD-A5A5-E3233DE916AA}">
      <dsp:nvSpPr>
        <dsp:cNvPr id="0" name=""/>
        <dsp:cNvSpPr/>
      </dsp:nvSpPr>
      <dsp:spPr>
        <a:xfrm>
          <a:off x="2883836" y="694977"/>
          <a:ext cx="598247" cy="284711"/>
        </a:xfrm>
        <a:custGeom>
          <a:avLst/>
          <a:gdLst/>
          <a:ahLst/>
          <a:cxnLst/>
          <a:rect l="0" t="0" r="0" b="0"/>
          <a:pathLst>
            <a:path>
              <a:moveTo>
                <a:pt x="598247" y="0"/>
              </a:moveTo>
              <a:lnTo>
                <a:pt x="598247" y="194022"/>
              </a:lnTo>
              <a:lnTo>
                <a:pt x="0" y="194022"/>
              </a:lnTo>
              <a:lnTo>
                <a:pt x="0" y="2847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DBB9F-E1D3-4C5F-AE7F-9A0EBC75396D}">
      <dsp:nvSpPr>
        <dsp:cNvPr id="0" name=""/>
        <dsp:cNvSpPr/>
      </dsp:nvSpPr>
      <dsp:spPr>
        <a:xfrm>
          <a:off x="1641621" y="694977"/>
          <a:ext cx="91440" cy="2847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47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EDB910-3FEA-4A25-9090-011069ACA6E8}">
      <dsp:nvSpPr>
        <dsp:cNvPr id="0" name=""/>
        <dsp:cNvSpPr/>
      </dsp:nvSpPr>
      <dsp:spPr>
        <a:xfrm>
          <a:off x="445126" y="694977"/>
          <a:ext cx="91440" cy="2847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47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8A1B2-E874-4FD4-A791-8D8BC0D71D7C}">
      <dsp:nvSpPr>
        <dsp:cNvPr id="0" name=""/>
        <dsp:cNvSpPr/>
      </dsp:nvSpPr>
      <dsp:spPr>
        <a:xfrm>
          <a:off x="1371" y="73343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C04740A-425B-4E8C-859D-A4E78326B262}">
      <dsp:nvSpPr>
        <dsp:cNvPr id="0" name=""/>
        <dsp:cNvSpPr/>
      </dsp:nvSpPr>
      <dsp:spPr>
        <a:xfrm>
          <a:off x="110143" y="176677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Times New Roman" pitchFamily="18" charset="0"/>
              <a:cs typeface="Times New Roman" pitchFamily="18" charset="0"/>
            </a:rPr>
            <a:t>Tier 1 equity capital (capital and reserves)</a:t>
          </a:r>
        </a:p>
      </dsp:txBody>
      <dsp:txXfrm>
        <a:off x="128350" y="194884"/>
        <a:ext cx="942536" cy="585219"/>
      </dsp:txXfrm>
    </dsp:sp>
    <dsp:sp modelId="{DEE3ECB9-7C95-4346-87C1-505492A4B800}">
      <dsp:nvSpPr>
        <dsp:cNvPr id="0" name=""/>
        <dsp:cNvSpPr/>
      </dsp:nvSpPr>
      <dsp:spPr>
        <a:xfrm>
          <a:off x="1371" y="979688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CA6586D-1522-46CA-91A4-F5926013D7EF}">
      <dsp:nvSpPr>
        <dsp:cNvPr id="0" name=""/>
        <dsp:cNvSpPr/>
      </dsp:nvSpPr>
      <dsp:spPr>
        <a:xfrm>
          <a:off x="110143" y="1083022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latin typeface="Times New Roman" pitchFamily="18" charset="0"/>
              <a:cs typeface="Times New Roman" pitchFamily="18" charset="0"/>
            </a:rPr>
            <a:t>At least 50 % of Tier 1 capital</a:t>
          </a:r>
        </a:p>
      </dsp:txBody>
      <dsp:txXfrm>
        <a:off x="128350" y="1101229"/>
        <a:ext cx="942536" cy="585219"/>
      </dsp:txXfrm>
    </dsp:sp>
    <dsp:sp modelId="{976EDC91-9397-45C1-8DE3-079C9F68CC0B}">
      <dsp:nvSpPr>
        <dsp:cNvPr id="0" name=""/>
        <dsp:cNvSpPr/>
      </dsp:nvSpPr>
      <dsp:spPr>
        <a:xfrm>
          <a:off x="1197866" y="73343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73277F5-B10F-47CD-99D6-211296FE5621}">
      <dsp:nvSpPr>
        <dsp:cNvPr id="0" name=""/>
        <dsp:cNvSpPr/>
      </dsp:nvSpPr>
      <dsp:spPr>
        <a:xfrm>
          <a:off x="1306638" y="176677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Times New Roman" pitchFamily="18" charset="0"/>
              <a:cs typeface="Times New Roman" pitchFamily="18" charset="0"/>
            </a:rPr>
            <a:t>Hybrid capital market instruments (Tier 1 capital)</a:t>
          </a:r>
        </a:p>
      </dsp:txBody>
      <dsp:txXfrm>
        <a:off x="1324845" y="194884"/>
        <a:ext cx="942536" cy="585219"/>
      </dsp:txXfrm>
    </dsp:sp>
    <dsp:sp modelId="{8E6CB712-466B-4F63-A7F6-0F66ACF3A6DC}">
      <dsp:nvSpPr>
        <dsp:cNvPr id="0" name=""/>
        <dsp:cNvSpPr/>
      </dsp:nvSpPr>
      <dsp:spPr>
        <a:xfrm>
          <a:off x="1197866" y="979688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54AB37-35EE-48BB-AC56-D15BC2C56DF3}">
      <dsp:nvSpPr>
        <dsp:cNvPr id="0" name=""/>
        <dsp:cNvSpPr/>
      </dsp:nvSpPr>
      <dsp:spPr>
        <a:xfrm>
          <a:off x="1306638" y="1083022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latin typeface="Times New Roman" pitchFamily="18" charset="0"/>
              <a:cs typeface="Times New Roman" pitchFamily="18" charset="0"/>
            </a:rPr>
            <a:t>Up to 50% of Tier 1 capital</a:t>
          </a:r>
        </a:p>
      </dsp:txBody>
      <dsp:txXfrm>
        <a:off x="1324845" y="1101229"/>
        <a:ext cx="942536" cy="585219"/>
      </dsp:txXfrm>
    </dsp:sp>
    <dsp:sp modelId="{60D3401B-09DB-453C-B99C-95D53472A824}">
      <dsp:nvSpPr>
        <dsp:cNvPr id="0" name=""/>
        <dsp:cNvSpPr/>
      </dsp:nvSpPr>
      <dsp:spPr>
        <a:xfrm>
          <a:off x="2992608" y="73343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857CE7-7B25-4BED-892B-65412E9E34EC}">
      <dsp:nvSpPr>
        <dsp:cNvPr id="0" name=""/>
        <dsp:cNvSpPr/>
      </dsp:nvSpPr>
      <dsp:spPr>
        <a:xfrm>
          <a:off x="3101380" y="176677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latin typeface="Times New Roman" pitchFamily="18" charset="0"/>
              <a:cs typeface="Times New Roman" pitchFamily="18" charset="0"/>
            </a:rPr>
            <a:t>Tier 2 capital</a:t>
          </a:r>
        </a:p>
      </dsp:txBody>
      <dsp:txXfrm>
        <a:off x="3119587" y="194884"/>
        <a:ext cx="942536" cy="585219"/>
      </dsp:txXfrm>
    </dsp:sp>
    <dsp:sp modelId="{F392C489-4819-4AF8-9413-324C8E96DA02}">
      <dsp:nvSpPr>
        <dsp:cNvPr id="0" name=""/>
        <dsp:cNvSpPr/>
      </dsp:nvSpPr>
      <dsp:spPr>
        <a:xfrm>
          <a:off x="2394361" y="979688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77C507D-DBED-474B-BBFA-6DB09D945DAB}">
      <dsp:nvSpPr>
        <dsp:cNvPr id="0" name=""/>
        <dsp:cNvSpPr/>
      </dsp:nvSpPr>
      <dsp:spPr>
        <a:xfrm>
          <a:off x="2503133" y="1083022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latin typeface="Times New Roman" pitchFamily="18" charset="0"/>
              <a:cs typeface="Times New Roman" pitchFamily="18" charset="0"/>
            </a:rPr>
            <a:t>Up to 100 % of Tier 1 capital</a:t>
          </a:r>
        </a:p>
      </dsp:txBody>
      <dsp:txXfrm>
        <a:off x="2521340" y="1101229"/>
        <a:ext cx="942536" cy="585219"/>
      </dsp:txXfrm>
    </dsp:sp>
    <dsp:sp modelId="{02C237F9-0E46-4401-9180-1241F6E28CC8}">
      <dsp:nvSpPr>
        <dsp:cNvPr id="0" name=""/>
        <dsp:cNvSpPr/>
      </dsp:nvSpPr>
      <dsp:spPr>
        <a:xfrm>
          <a:off x="3590856" y="979688"/>
          <a:ext cx="978950" cy="621633"/>
        </a:xfrm>
        <a:prstGeom prst="roundRect">
          <a:avLst>
            <a:gd name="adj" fmla="val 10000"/>
          </a:avLst>
        </a:prstGeom>
        <a:solidFill>
          <a:srgbClr val="00664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1BC2019-F5DD-4D99-81BD-770CFFF379DA}">
      <dsp:nvSpPr>
        <dsp:cNvPr id="0" name=""/>
        <dsp:cNvSpPr/>
      </dsp:nvSpPr>
      <dsp:spPr>
        <a:xfrm>
          <a:off x="3699628" y="1083022"/>
          <a:ext cx="978950" cy="621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>
              <a:latin typeface="Times New Roman" pitchFamily="18" charset="0"/>
              <a:cs typeface="Times New Roman" pitchFamily="18" charset="0"/>
            </a:rPr>
            <a:t>Subordinated obligations may not exceed 50% of Tier 1 capital</a:t>
          </a:r>
        </a:p>
      </dsp:txBody>
      <dsp:txXfrm>
        <a:off x="3717835" y="1101229"/>
        <a:ext cx="942536" cy="585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904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67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74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81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66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00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47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14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4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07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01577-53D7-4507-9100-DB7D46E64A0B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F7E3B-FC7A-4843-ADB8-D000CB8BA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20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CCC32ED-19A9-4211-BBB5-5F2ADCDF4E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709516"/>
              </p:ext>
            </p:extLst>
          </p:nvPr>
        </p:nvGraphicFramePr>
        <p:xfrm>
          <a:off x="7213601" y="4318332"/>
          <a:ext cx="4679950" cy="1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7D46FBC-1D44-4004-9533-3D593DA5BE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4750594"/>
              </p:ext>
            </p:extLst>
          </p:nvPr>
        </p:nvGraphicFramePr>
        <p:xfrm>
          <a:off x="6877052" y="1461893"/>
          <a:ext cx="5137150" cy="282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BFC6E3A-8C86-4798-BA76-C4380A678061}"/>
              </a:ext>
            </a:extLst>
          </p:cNvPr>
          <p:cNvSpPr txBox="1"/>
          <p:nvPr/>
        </p:nvSpPr>
        <p:spPr>
          <a:xfrm>
            <a:off x="0" y="1"/>
            <a:ext cx="12192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lv-LV" sz="2000" b="1" dirty="0">
                <a:solidFill>
                  <a:srgbClr val="00664D"/>
                </a:solidFill>
                <a:cs typeface="Arial" panose="020B0604020202020204" pitchFamily="34" charset="0"/>
              </a:rPr>
              <a:t>        </a:t>
            </a:r>
            <a:r>
              <a:rPr lang="en-GB" sz="2000" b="1" dirty="0">
                <a:solidFill>
                  <a:srgbClr val="00664D"/>
                </a:solidFill>
                <a:cs typeface="Arial" panose="020B0604020202020204" pitchFamily="34" charset="0"/>
              </a:rPr>
              <a:t>9</a:t>
            </a:r>
            <a:r>
              <a:rPr lang="en-GB" sz="2000" b="1" baseline="30000" dirty="0">
                <a:solidFill>
                  <a:srgbClr val="00664D"/>
                </a:solidFill>
                <a:cs typeface="Arial" panose="020B0604020202020204" pitchFamily="34" charset="0"/>
              </a:rPr>
              <a:t>th</a:t>
            </a:r>
            <a:r>
              <a:rPr lang="en-GB" sz="2000" b="1" dirty="0">
                <a:solidFill>
                  <a:srgbClr val="00664D"/>
                </a:solidFill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664D"/>
                </a:solidFill>
                <a:cs typeface="Arial" panose="020B0604020202020204" pitchFamily="34" charset="0"/>
              </a:rPr>
              <a:t>International </a:t>
            </a:r>
            <a:r>
              <a:rPr lang="en-US" sz="2000" b="1" dirty="0">
                <a:solidFill>
                  <a:srgbClr val="00664D"/>
                </a:solidFill>
              </a:rPr>
              <a:t>Multidisciplinary Academic Conference (IMAC) </a:t>
            </a:r>
            <a:r>
              <a:rPr lang="en-US" sz="2000" b="1" dirty="0">
                <a:solidFill>
                  <a:srgbClr val="00664D"/>
                </a:solidFill>
                <a:cs typeface="Arial" panose="020B0604020202020204" pitchFamily="34" charset="0"/>
              </a:rPr>
              <a:t>- 2026, JURMALA, Latvia </a:t>
            </a:r>
            <a:r>
              <a:rPr lang="en-US" sz="2000" b="1" dirty="0">
                <a:solidFill>
                  <a:srgbClr val="00664D"/>
                </a:solidFill>
              </a:rPr>
              <a:t>  </a:t>
            </a:r>
            <a:r>
              <a:rPr lang="en-US" dirty="0"/>
              <a:t>  </a:t>
            </a:r>
            <a:endParaRPr lang="ru-RU" dirty="0"/>
          </a:p>
          <a:p>
            <a:pPr algn="ctr"/>
            <a:r>
              <a:rPr lang="en-US" altLang="ko-KR" b="1" dirty="0">
                <a:latin typeface="Calibri" panose="020F0502020204030204" pitchFamily="34" charset="0"/>
                <a:ea typeface="굴림" panose="020B0600000101010101" pitchFamily="34" charset="-127"/>
                <a:cs typeface="Calibri" panose="020F0502020204030204" pitchFamily="34" charset="0"/>
              </a:rPr>
              <a:t>Title of the research </a:t>
            </a:r>
            <a:r>
              <a:rPr lang="lv-LV" altLang="ko-KR" b="1" dirty="0">
                <a:latin typeface="Calibri" panose="020F0502020204030204" pitchFamily="34" charset="0"/>
                <a:ea typeface="굴림" panose="020B0600000101010101" pitchFamily="34" charset="-127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GB" altLang="ko-KR" b="1" dirty="0">
                <a:latin typeface="Calibri" panose="020F0502020204030204" pitchFamily="34" charset="0"/>
                <a:ea typeface="굴림" panose="020B0600000101010101" pitchFamily="34" charset="-127"/>
                <a:cs typeface="Calibri" panose="020F0502020204030204" pitchFamily="34" charset="0"/>
              </a:rPr>
              <a:t>Author (Authors) of the research (Name, Surname), Affiliation (Institution)</a:t>
            </a:r>
          </a:p>
          <a:p>
            <a:pPr algn="ctr"/>
            <a:endParaRPr lang="lv-LV" b="1" dirty="0">
              <a:solidFill>
                <a:srgbClr val="0066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rgbClr val="0066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altLang="ko-KR" b="1" dirty="0">
              <a:solidFill>
                <a:srgbClr val="00664D"/>
              </a:solidFill>
              <a:latin typeface="Arial" panose="020B0604020202020204" pitchFamily="34" charset="0"/>
              <a:ea typeface="굴림" panose="020B0600000101010101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F021E9-FF84-4A59-81EA-26B0B3524719}"/>
              </a:ext>
            </a:extLst>
          </p:cNvPr>
          <p:cNvSpPr txBox="1"/>
          <p:nvPr/>
        </p:nvSpPr>
        <p:spPr>
          <a:xfrm>
            <a:off x="136524" y="1379826"/>
            <a:ext cx="501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Text </a:t>
            </a:r>
            <a:endParaRPr lang="lv-LV" dirty="0"/>
          </a:p>
        </p:txBody>
      </p:sp>
      <p:pic>
        <p:nvPicPr>
          <p:cNvPr id="9" name="Рисунок 10" descr="https://mailbox.riseba.lv/exchange/natalija.konovalova/Inbox/Logo-3.EML/1_multipart_xF8FF_4_logow.png/C58EA28C-18C0-4a97-9AF2-036E93DDAFB3/logow.png?attach=1">
            <a:extLst>
              <a:ext uri="{FF2B5EF4-FFF2-40B4-BE49-F238E27FC236}">
                <a16:creationId xmlns:a16="http://schemas.microsoft.com/office/drawing/2014/main" id="{6A5176A6-DD3F-4E0C-A230-AF9AF1D89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6700" y="81469"/>
            <a:ext cx="825500" cy="778689"/>
          </a:xfrm>
          <a:prstGeom prst="rect">
            <a:avLst/>
          </a:prstGeom>
          <a:solidFill>
            <a:srgbClr val="00664D"/>
          </a:solidFill>
          <a:ln>
            <a:noFill/>
          </a:ln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3A64910-C0DA-48DE-9E2F-A5A6744D9CA9}"/>
              </a:ext>
            </a:extLst>
          </p:cNvPr>
          <p:cNvSpPr/>
          <p:nvPr/>
        </p:nvSpPr>
        <p:spPr>
          <a:xfrm>
            <a:off x="136524" y="1099018"/>
            <a:ext cx="5016500" cy="278368"/>
          </a:xfrm>
          <a:prstGeom prst="rect">
            <a:avLst/>
          </a:prstGeom>
          <a:solidFill>
            <a:srgbClr val="0066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b="1" dirty="0">
                <a:solidFill>
                  <a:schemeClr val="bg1"/>
                </a:solidFill>
                <a:ea typeface="굴림" charset="-127"/>
              </a:rPr>
              <a:t>Background and research aim</a:t>
            </a:r>
            <a:endParaRPr lang="ru-RU" sz="2000" b="1" dirty="0">
              <a:solidFill>
                <a:srgbClr val="00664D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14DC57F-A52A-402A-BE16-F4273C94B005}"/>
              </a:ext>
            </a:extLst>
          </p:cNvPr>
          <p:cNvSpPr/>
          <p:nvPr/>
        </p:nvSpPr>
        <p:spPr>
          <a:xfrm>
            <a:off x="136525" y="2199710"/>
            <a:ext cx="5016500" cy="292100"/>
          </a:xfrm>
          <a:prstGeom prst="rect">
            <a:avLst/>
          </a:prstGeom>
          <a:solidFill>
            <a:srgbClr val="0066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>
                <a:solidFill>
                  <a:schemeClr val="bg1"/>
                </a:solidFill>
                <a:ea typeface="굴림" charset="-127"/>
              </a:rPr>
              <a:t> </a:t>
            </a:r>
            <a:r>
              <a:rPr lang="en-US" altLang="ko-KR" sz="2000" b="1" dirty="0">
                <a:solidFill>
                  <a:schemeClr val="bg1"/>
                </a:solidFill>
                <a:ea typeface="굴림" charset="-127"/>
              </a:rPr>
              <a:t>Research methods</a:t>
            </a:r>
            <a:endParaRPr lang="ru-RU" sz="2000" b="1" dirty="0">
              <a:solidFill>
                <a:srgbClr val="00664D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98889D9-4A9B-4218-B3A3-88D2BA65C6DA}"/>
              </a:ext>
            </a:extLst>
          </p:cNvPr>
          <p:cNvSpPr/>
          <p:nvPr/>
        </p:nvSpPr>
        <p:spPr>
          <a:xfrm>
            <a:off x="136524" y="3210051"/>
            <a:ext cx="5016500" cy="292101"/>
          </a:xfrm>
          <a:prstGeom prst="rect">
            <a:avLst/>
          </a:prstGeom>
          <a:solidFill>
            <a:srgbClr val="0066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b="1" dirty="0">
                <a:solidFill>
                  <a:schemeClr val="bg1"/>
                </a:solidFill>
                <a:ea typeface="굴림" charset="-127"/>
              </a:rPr>
              <a:t>Findings</a:t>
            </a:r>
            <a:endParaRPr lang="ru-RU" sz="2000" b="1" dirty="0"/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709ADAD3-5685-4D7B-9BAE-5046C345A2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859353"/>
              </p:ext>
            </p:extLst>
          </p:nvPr>
        </p:nvGraphicFramePr>
        <p:xfrm>
          <a:off x="117476" y="3901668"/>
          <a:ext cx="5314951" cy="2880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773">
                  <a:extLst>
                    <a:ext uri="{9D8B030D-6E8A-4147-A177-3AD203B41FA5}">
                      <a16:colId xmlns:a16="http://schemas.microsoft.com/office/drawing/2014/main" val="2291106864"/>
                    </a:ext>
                  </a:extLst>
                </a:gridCol>
                <a:gridCol w="540773">
                  <a:extLst>
                    <a:ext uri="{9D8B030D-6E8A-4147-A177-3AD203B41FA5}">
                      <a16:colId xmlns:a16="http://schemas.microsoft.com/office/drawing/2014/main" val="864860631"/>
                    </a:ext>
                  </a:extLst>
                </a:gridCol>
                <a:gridCol w="630372">
                  <a:extLst>
                    <a:ext uri="{9D8B030D-6E8A-4147-A177-3AD203B41FA5}">
                      <a16:colId xmlns:a16="http://schemas.microsoft.com/office/drawing/2014/main" val="1909984890"/>
                    </a:ext>
                  </a:extLst>
                </a:gridCol>
                <a:gridCol w="630372">
                  <a:extLst>
                    <a:ext uri="{9D8B030D-6E8A-4147-A177-3AD203B41FA5}">
                      <a16:colId xmlns:a16="http://schemas.microsoft.com/office/drawing/2014/main" val="2104811920"/>
                    </a:ext>
                  </a:extLst>
                </a:gridCol>
                <a:gridCol w="631007">
                  <a:extLst>
                    <a:ext uri="{9D8B030D-6E8A-4147-A177-3AD203B41FA5}">
                      <a16:colId xmlns:a16="http://schemas.microsoft.com/office/drawing/2014/main" val="2478772841"/>
                    </a:ext>
                  </a:extLst>
                </a:gridCol>
                <a:gridCol w="630372">
                  <a:extLst>
                    <a:ext uri="{9D8B030D-6E8A-4147-A177-3AD203B41FA5}">
                      <a16:colId xmlns:a16="http://schemas.microsoft.com/office/drawing/2014/main" val="1946030049"/>
                    </a:ext>
                  </a:extLst>
                </a:gridCol>
                <a:gridCol w="630372">
                  <a:extLst>
                    <a:ext uri="{9D8B030D-6E8A-4147-A177-3AD203B41FA5}">
                      <a16:colId xmlns:a16="http://schemas.microsoft.com/office/drawing/2014/main" val="2566841223"/>
                    </a:ext>
                  </a:extLst>
                </a:gridCol>
                <a:gridCol w="540773">
                  <a:extLst>
                    <a:ext uri="{9D8B030D-6E8A-4147-A177-3AD203B41FA5}">
                      <a16:colId xmlns:a16="http://schemas.microsoft.com/office/drawing/2014/main" val="4009982272"/>
                    </a:ext>
                  </a:extLst>
                </a:gridCol>
                <a:gridCol w="540137">
                  <a:extLst>
                    <a:ext uri="{9D8B030D-6E8A-4147-A177-3AD203B41FA5}">
                      <a16:colId xmlns:a16="http://schemas.microsoft.com/office/drawing/2014/main" val="3414792552"/>
                    </a:ext>
                  </a:extLst>
                </a:gridCol>
              </a:tblGrid>
              <a:tr h="337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Period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Poland 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Czech Republic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Slovakia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Hungary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Romania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Lithuania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Latvia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Estonia 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264744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14,3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9,1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13,5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7.8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544111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0.3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0.7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731872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.6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11.8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0.2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.6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635839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1.0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11.0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245210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12.5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11.6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11.6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10.9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6.5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618060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11.7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4.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12.4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11.2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2.0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12.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7.8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883127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5.9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4.0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19.3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490002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6.9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14.4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5.2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7.3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21.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680825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17.5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15.5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15.4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18.3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25.5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16759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7.9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7.9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19.7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27.8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77544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17.1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13.9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18.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27.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48197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17.5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14.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4.3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17.8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18.7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28.3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681007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17.8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18.6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19.8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19.7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28.7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973730"/>
                  </a:ext>
                </a:extLst>
              </a:tr>
              <a:tr h="17980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18.1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17.2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16.8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18.2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9.9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bg1"/>
                          </a:solidFill>
                          <a:effectLst/>
                        </a:rPr>
                        <a:t>19.3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28.8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66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615865"/>
                  </a:ext>
                </a:extLst>
              </a:tr>
            </a:tbl>
          </a:graphicData>
        </a:graphic>
      </p:graphicFrame>
      <p:sp>
        <p:nvSpPr>
          <p:cNvPr id="17" name="Rectangle 1">
            <a:extLst>
              <a:ext uri="{FF2B5EF4-FFF2-40B4-BE49-F238E27FC236}">
                <a16:creationId xmlns:a16="http://schemas.microsoft.com/office/drawing/2014/main" id="{379E1CF6-C7B2-4C50-9FC6-69917EBD4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925" y="489109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NewRoman"/>
              </a:rPr>
              <a:t> </a:t>
            </a:r>
            <a:endParaRPr kumimoji="0" lang="en-US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6835A7D-8112-42AD-B9C0-BF160DA0EDDF}"/>
              </a:ext>
            </a:extLst>
          </p:cNvPr>
          <p:cNvSpPr/>
          <p:nvPr/>
        </p:nvSpPr>
        <p:spPr>
          <a:xfrm>
            <a:off x="7054850" y="6109200"/>
            <a:ext cx="4959352" cy="339524"/>
          </a:xfrm>
          <a:prstGeom prst="rect">
            <a:avLst/>
          </a:prstGeom>
          <a:solidFill>
            <a:srgbClr val="0066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  Conclusions </a:t>
            </a:r>
            <a:endParaRPr lang="ru-RU" b="1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A009186F-09E8-4F5D-9B28-A4ED25ABB0A1}"/>
              </a:ext>
            </a:extLst>
          </p:cNvPr>
          <p:cNvSpPr/>
          <p:nvPr/>
        </p:nvSpPr>
        <p:spPr>
          <a:xfrm>
            <a:off x="6877051" y="1067736"/>
            <a:ext cx="5016500" cy="278368"/>
          </a:xfrm>
          <a:prstGeom prst="rect">
            <a:avLst/>
          </a:prstGeom>
          <a:solidFill>
            <a:srgbClr val="0066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b="1" dirty="0">
                <a:solidFill>
                  <a:schemeClr val="bg1"/>
                </a:solidFill>
                <a:ea typeface="굴림" charset="-127"/>
              </a:rPr>
              <a:t>Findings </a:t>
            </a:r>
            <a:endParaRPr lang="ru-RU" sz="2000" b="1" dirty="0">
              <a:solidFill>
                <a:srgbClr val="00664D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4A1634-AD7C-4F66-BAD0-00FEB8A499D4}"/>
              </a:ext>
            </a:extLst>
          </p:cNvPr>
          <p:cNvSpPr txBox="1"/>
          <p:nvPr/>
        </p:nvSpPr>
        <p:spPr>
          <a:xfrm>
            <a:off x="136524" y="2512063"/>
            <a:ext cx="501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Text </a:t>
            </a:r>
            <a:endParaRPr lang="ru-R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97CF04-0B63-46E9-8EBB-E7F58B62F611}"/>
              </a:ext>
            </a:extLst>
          </p:cNvPr>
          <p:cNvSpPr txBox="1"/>
          <p:nvPr/>
        </p:nvSpPr>
        <p:spPr>
          <a:xfrm>
            <a:off x="7054850" y="6461592"/>
            <a:ext cx="513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Text </a:t>
            </a:r>
            <a:endParaRPr lang="ru-RU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4BBD709-FAE2-4273-B0AA-C7A8500D4C1C}"/>
              </a:ext>
            </a:extLst>
          </p:cNvPr>
          <p:cNvSpPr txBox="1"/>
          <p:nvPr/>
        </p:nvSpPr>
        <p:spPr>
          <a:xfrm>
            <a:off x="136524" y="3532336"/>
            <a:ext cx="501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Text, Figures, Tables, </a:t>
            </a:r>
            <a:r>
              <a:rPr lang="en-US" altLang="ko-KR" dirty="0">
                <a:latin typeface="Calibri" panose="020F0502020204030204" pitchFamily="34" charset="0"/>
                <a:ea typeface="굴림" panose="020B0600000101010101" pitchFamily="34" charset="-127"/>
                <a:cs typeface="Calibri" panose="020F0502020204030204" pitchFamily="34" charset="0"/>
              </a:rPr>
              <a:t>Images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949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324</Words>
  <Application>Microsoft Office PowerPoint</Application>
  <PresentationFormat>Widescreen</PresentationFormat>
  <Paragraphs>161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굴림</vt:lpstr>
      <vt:lpstr>Arial</vt:lpstr>
      <vt:lpstr>Calibri</vt:lpstr>
      <vt:lpstr>Calibri Light</vt:lpstr>
      <vt:lpstr>Times New Roman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Konovalova</dc:creator>
  <cp:lastModifiedBy>Natalija</cp:lastModifiedBy>
  <cp:revision>19</cp:revision>
  <dcterms:created xsi:type="dcterms:W3CDTF">2020-04-07T01:21:38Z</dcterms:created>
  <dcterms:modified xsi:type="dcterms:W3CDTF">2026-02-15T22:05:42Z</dcterms:modified>
</cp:coreProperties>
</file>